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285" r:id="rId15"/>
    <p:sldId id="316" r:id="rId16"/>
    <p:sldId id="322" r:id="rId17"/>
    <p:sldId id="324" r:id="rId18"/>
    <p:sldId id="323" r:id="rId19"/>
    <p:sldId id="321" r:id="rId20"/>
    <p:sldId id="315" r:id="rId21"/>
    <p:sldId id="326" r:id="rId22"/>
    <p:sldId id="327" r:id="rId23"/>
    <p:sldId id="337" r:id="rId24"/>
    <p:sldId id="329" r:id="rId25"/>
    <p:sldId id="330" r:id="rId26"/>
    <p:sldId id="331" r:id="rId27"/>
    <p:sldId id="340" r:id="rId28"/>
    <p:sldId id="341" r:id="rId29"/>
    <p:sldId id="342" r:id="rId30"/>
    <p:sldId id="343" r:id="rId31"/>
    <p:sldId id="332" r:id="rId32"/>
    <p:sldId id="334" r:id="rId33"/>
    <p:sldId id="335" r:id="rId34"/>
    <p:sldId id="263" r:id="rId35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AC"/>
    <a:srgbClr val="9A329C"/>
    <a:srgbClr val="56BD49"/>
    <a:srgbClr val="E5BBE8"/>
    <a:srgbClr val="BACACC"/>
    <a:srgbClr val="5A686B"/>
    <a:srgbClr val="F5AFB8"/>
    <a:srgbClr val="D15C38"/>
    <a:srgbClr val="A0D6F1"/>
    <a:srgbClr val="A9F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674"/>
  </p:normalViewPr>
  <p:slideViewPr>
    <p:cSldViewPr snapToGrid="0" snapToObjects="1">
      <p:cViewPr varScale="1">
        <p:scale>
          <a:sx n="58" d="100"/>
          <a:sy n="58" d="100"/>
        </p:scale>
        <p:origin x="2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66609-22D2-445C-A288-5FB42788EDF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856AF-87F2-4CCB-B24E-5D5EA948F5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71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2D166-881E-FA42-B41E-09A6A693568D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F2EDB-2DDA-9143-98B6-F36B2346D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55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08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746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513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35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768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07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90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263" y="1766173"/>
            <a:ext cx="5077152" cy="2540014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0263" y="4651337"/>
            <a:ext cx="5077154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2126516" y="5966621"/>
            <a:ext cx="5077530" cy="3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4D6BB-459E-7D43-83C7-116FF776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F148D-4DF4-BA4E-B504-9C91657C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C13E76-6AB9-9D4D-A9D6-42B7D29B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8FEC9-1228-EF4E-91B9-6719B059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EC36F9-59B7-E042-B13D-3D752AB3E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822"/>
          <a:stretch/>
        </p:blipFill>
        <p:spPr>
          <a:xfrm>
            <a:off x="10457302" y="4434215"/>
            <a:ext cx="1340252" cy="194805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436" y="1595718"/>
            <a:ext cx="6857847" cy="2286000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435" y="5433390"/>
            <a:ext cx="6857847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8" name="Obdélník 17"/>
          <p:cNvSpPr/>
          <p:nvPr userDrawn="1"/>
        </p:nvSpPr>
        <p:spPr>
          <a:xfrm>
            <a:off x="9792585" y="3184911"/>
            <a:ext cx="192157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1400" dirty="0"/>
              <a:t>OPERAČNÍ PROGRAM</a:t>
            </a:r>
          </a:p>
          <a:p>
            <a:pPr lvl="0" algn="r"/>
            <a:r>
              <a:rPr lang="cs-CZ" sz="1400" dirty="0"/>
              <a:t>ŽIVOTNÍ PROSTŘEDÍ</a:t>
            </a:r>
          </a:p>
          <a:p>
            <a:pPr lvl="0" algn="r"/>
            <a:r>
              <a:rPr lang="cs-CZ" sz="1400" dirty="0"/>
              <a:t>WWW.OPZP.CZ</a:t>
            </a:r>
          </a:p>
        </p:txBody>
      </p:sp>
      <p:sp>
        <p:nvSpPr>
          <p:cNvPr id="19" name="Obdélník 18"/>
          <p:cNvSpPr/>
          <p:nvPr userDrawn="1"/>
        </p:nvSpPr>
        <p:spPr>
          <a:xfrm>
            <a:off x="9676932" y="1595718"/>
            <a:ext cx="202018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2000" dirty="0"/>
              <a:t>INVESTICE </a:t>
            </a:r>
            <a:br>
              <a:rPr lang="cs-CZ" sz="2000" dirty="0"/>
            </a:br>
            <a:r>
              <a:rPr lang="cs-CZ" sz="2000" dirty="0"/>
              <a:t>DO ČISTÉ </a:t>
            </a:r>
            <a:br>
              <a:rPr lang="cs-CZ" sz="2000" dirty="0"/>
            </a:br>
            <a:r>
              <a:rPr lang="cs-CZ" sz="2000" dirty="0"/>
              <a:t>BUDOUCNOSTI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ul - OPŽP - NPŽP - NZ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955800" y="2938277"/>
            <a:ext cx="761478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/>
              <a:t>Toto je pouze slepý titulek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63116" y="6116242"/>
            <a:ext cx="1993109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24.04.2024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97885" y="5059175"/>
            <a:ext cx="8067452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997884" y="5407133"/>
            <a:ext cx="8067452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/>
              <a:t>odbor/oddělení, Státní fond životního prostředí ČR</a:t>
            </a:r>
            <a:endParaRPr lang="en-GB" dirty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61" y="1549881"/>
            <a:ext cx="3744884" cy="1026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47" y="2"/>
            <a:ext cx="1222595" cy="6857998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-1" y="2"/>
            <a:ext cx="10926000" cy="1219198"/>
          </a:xfrm>
          <a:prstGeom prst="rect">
            <a:avLst/>
          </a:prstGeom>
          <a:solidFill>
            <a:srgbClr val="3F9C3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/>
          </a:p>
        </p:txBody>
      </p:sp>
    </p:spTree>
    <p:extLst>
      <p:ext uri="{BB962C8B-B14F-4D97-AF65-F5344CB8AC3E}">
        <p14:creationId xmlns:p14="http://schemas.microsoft.com/office/powerpoint/2010/main" val="2872257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vý oddíl_ZELENÁ_předě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hasCustomPrompt="1"/>
          </p:nvPr>
        </p:nvSpPr>
        <p:spPr>
          <a:xfrm>
            <a:off x="612491" y="2855612"/>
            <a:ext cx="10515600" cy="615553"/>
          </a:xfrm>
        </p:spPr>
        <p:txBody>
          <a:bodyPr anchor="ctr"/>
          <a:lstStyle>
            <a:lvl1pPr>
              <a:defRPr sz="4000" baseline="0">
                <a:solidFill>
                  <a:schemeClr val="lt1"/>
                </a:solidFill>
              </a:defRPr>
            </a:lvl1pPr>
          </a:lstStyle>
          <a:p>
            <a:r>
              <a:rPr lang="cs-CZ" dirty="0"/>
              <a:t>Kliknutím přidáte titulek</a:t>
            </a:r>
            <a:endParaRPr lang="nb-NO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30012" r="3258" b="30223"/>
          <a:stretch/>
        </p:blipFill>
        <p:spPr>
          <a:xfrm>
            <a:off x="612491" y="5576835"/>
            <a:ext cx="2703006" cy="7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2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11280067" cy="4003589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3DAD184D-91BC-314B-941E-4BD10E0B2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1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5340191" cy="4003589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9A5F0C5-8028-4242-A0DF-9AE03B237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2386" y="1915299"/>
            <a:ext cx="5340191" cy="4003589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obsah 14">
            <a:extLst>
              <a:ext uri="{FF2B5EF4-FFF2-40B4-BE49-F238E27FC236}">
                <a16:creationId xmlns:a16="http://schemas.microsoft.com/office/drawing/2014/main" id="{F36F4A45-4DE1-4547-9F78-47DA4C276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90" y="2091848"/>
            <a:ext cx="5316407" cy="4348698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698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8135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7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3946B-851A-E149-98B1-5E733899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40"/>
            <a:ext cx="1130617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BBD86A-183E-0B4A-B2E3-872F009018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7987" y="4589465"/>
            <a:ext cx="11306175" cy="20081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Upravte styly předlohy textu.
Druhá úroveň
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00168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C509E-0C7B-AB4C-9EE5-3D01649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86ACE-B6A3-A846-89DD-643C2F78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96264"/>
            <a:ext cx="11293862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0B5B06-AED4-2B4B-9F99-475BF764A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1B47B7-FBE4-B84C-9475-24EA10CA6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0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9CED1-DD16-5141-A2A0-F5CD2C68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203BDD-1C12-964B-AFD6-9B9F7DAF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9"/>
            <a:ext cx="11280067" cy="1120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D56C6F-D7CE-DE43-BEF3-D966D9F46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783" y="1915299"/>
            <a:ext cx="11280067" cy="400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91BEE1-BE06-E342-B0DB-30A7E578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784" y="6230596"/>
            <a:ext cx="3159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8A9A76-ABC1-EE4E-AC99-678D6DFAB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307" y="62305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5A686B"/>
                </a:solidFill>
                <a:latin typeface="+mj-lt"/>
              </a:defRPr>
            </a:lvl1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6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2" r:id="rId13"/>
    <p:sldLayoutId id="2147483664" r:id="rId14"/>
    <p:sldLayoutId id="2147483665" r:id="rId1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pos="73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opzp.cz/dotace/55-vyzva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opzp.cz/dotace/16-vyzva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pzp.cz/files/documents/storage/2024/03/26/1711461882_8-verze-HMG24_21-27_clean.xlsx" TargetMode="External"/><Relationship Id="rId4" Type="http://schemas.openxmlformats.org/officeDocument/2006/relationships/hyperlink" Target="https://opzp.cz/dokumenty/harmonogram-vyzev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14.pn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pzp.cz/dotace/61-vyzv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pzp.cz/dotace/62-vyzv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zp.cz/dotace/62-vyzv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opzp.cz/dokumenty/pravidla-pro-zadatele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rodniprogramzp.cz/nabidka-dotaci/detail-vyzvy/?id=122" TargetMode="Externa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rodniprogramzp.cz/files/documents/storage/2023/08/29/1693311990_Vyu%C5%BEit%C3%AD%20a%20zpracov%C3%A1n%C3%AD%20biologicky%20rozlo%C5%BEiteln%C3%A9ho%20odpadu_%20v%C3%BDzva_6_2023.pdf" TargetMode="Externa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voplzen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ako.cz/pro-brnaky/cz/801/energeticke-vyuziti-odpadu/" TargetMode="External"/><Relationship Id="rId5" Type="http://schemas.openxmlformats.org/officeDocument/2006/relationships/hyperlink" Target="https://www.psas.cz/spalovna-zevo" TargetMode="External"/><Relationship Id="rId4" Type="http://schemas.openxmlformats.org/officeDocument/2006/relationships/hyperlink" Target="https://www.sfzp.cz/en/about-the-modernisation-fund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DF67B33F-450F-F240-B7E9-A870E1060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128822"/>
            <a:ext cx="2309812" cy="2309812"/>
          </a:xfrm>
          <a:prstGeom prst="rect">
            <a:avLst/>
          </a:prstGeom>
          <a:ln w="44450">
            <a:solidFill>
              <a:schemeClr val="accent5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818236-7AF6-C540-AF56-52C441C2E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541" y="277964"/>
            <a:ext cx="5179928" cy="3035862"/>
          </a:xfrm>
        </p:spPr>
        <p:txBody>
          <a:bodyPr/>
          <a:lstStyle/>
          <a:p>
            <a:r>
              <a:rPr lang="cs-CZ" sz="2600" b="1" dirty="0">
                <a:solidFill>
                  <a:schemeClr val="tx2"/>
                </a:solidFill>
              </a:rPr>
              <a:t>Operační program</a:t>
            </a:r>
            <a:br>
              <a:rPr lang="cs-CZ" sz="2600" b="1" dirty="0">
                <a:solidFill>
                  <a:schemeClr val="tx2"/>
                </a:solidFill>
              </a:rPr>
            </a:br>
            <a:r>
              <a:rPr lang="cs-CZ" sz="2600" b="1" dirty="0">
                <a:solidFill>
                  <a:schemeClr val="tx2"/>
                </a:solidFill>
              </a:rPr>
              <a:t>Životní prostředí 2021 – 2027</a:t>
            </a:r>
            <a:br>
              <a:rPr lang="cs-CZ" sz="2400" b="1" dirty="0">
                <a:solidFill>
                  <a:schemeClr val="tx2"/>
                </a:solidFill>
              </a:rPr>
            </a:br>
            <a:br>
              <a:rPr lang="cs-CZ" sz="1000" b="1" dirty="0">
                <a:solidFill>
                  <a:schemeClr val="tx2"/>
                </a:solidFill>
              </a:rPr>
            </a:br>
            <a:r>
              <a:rPr lang="cs-CZ" sz="2300" b="1" dirty="0">
                <a:solidFill>
                  <a:srgbClr val="9A329C"/>
                </a:solidFill>
              </a:rPr>
              <a:t>Dotace z OPŽP 2021 – 2027</a:t>
            </a:r>
            <a:br>
              <a:rPr lang="cs-CZ" sz="2300" b="1" dirty="0">
                <a:solidFill>
                  <a:srgbClr val="9A329C"/>
                </a:solidFill>
              </a:rPr>
            </a:br>
            <a:r>
              <a:rPr lang="cs-CZ" sz="2300" b="1" dirty="0">
                <a:solidFill>
                  <a:srgbClr val="9A329C"/>
                </a:solidFill>
              </a:rPr>
              <a:t>- Fondy EU jako podpora </a:t>
            </a:r>
            <a:r>
              <a:rPr lang="cs-CZ" sz="2300" b="1">
                <a:solidFill>
                  <a:srgbClr val="9A329C"/>
                </a:solidFill>
              </a:rPr>
              <a:t>financování projektů v </a:t>
            </a:r>
            <a:r>
              <a:rPr lang="cs-CZ" sz="2300" b="1" dirty="0">
                <a:solidFill>
                  <a:srgbClr val="9A329C"/>
                </a:solidFill>
              </a:rPr>
              <a:t>oblasti udržitelnosti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017E49-56AD-7544-B6F4-406BD26CD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0654" y="3410014"/>
            <a:ext cx="5910233" cy="249791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3200" b="1" dirty="0">
                <a:solidFill>
                  <a:schemeClr val="tx2"/>
                </a:solidFill>
              </a:rPr>
              <a:t>Jaromír MANHART 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sz="1700" dirty="0">
                <a:solidFill>
                  <a:schemeClr val="tx2"/>
                </a:solidFill>
              </a:rPr>
              <a:t>Odbor odpadového hospodářství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600" b="1" dirty="0">
                <a:solidFill>
                  <a:schemeClr val="tx2"/>
                </a:solidFill>
              </a:rPr>
              <a:t>Státní fond životního prostředí ČR</a:t>
            </a:r>
            <a:br>
              <a:rPr lang="cs-CZ" sz="1600" b="1" dirty="0">
                <a:solidFill>
                  <a:schemeClr val="tx2"/>
                </a:solidFill>
              </a:rPr>
            </a:br>
            <a:r>
              <a:rPr lang="cs-CZ" sz="1600" b="1" dirty="0">
                <a:solidFill>
                  <a:schemeClr val="tx2"/>
                </a:solidFill>
              </a:rPr>
              <a:t>	</a:t>
            </a:r>
            <a:r>
              <a:rPr lang="pl-PL" sz="1600" b="1" dirty="0">
                <a:solidFill>
                  <a:schemeClr val="tx2"/>
                </a:solidFill>
              </a:rPr>
              <a:t>Konference Plastko 2024</a:t>
            </a:r>
            <a:br>
              <a:rPr lang="pl-PL" sz="1600" b="1" dirty="0">
                <a:solidFill>
                  <a:schemeClr val="tx2"/>
                </a:solidFill>
              </a:rPr>
            </a:br>
            <a:r>
              <a:rPr lang="pl-PL" sz="1600" b="1" dirty="0">
                <a:solidFill>
                  <a:schemeClr val="tx2"/>
                </a:solidFill>
              </a:rPr>
              <a:t>	</a:t>
            </a:r>
            <a:r>
              <a:rPr lang="cs-CZ" sz="1600" b="1" dirty="0">
                <a:solidFill>
                  <a:schemeClr val="tx2"/>
                </a:solidFill>
              </a:rPr>
              <a:t>Fakulta humanitních studií, UTB, Zlín</a:t>
            </a:r>
            <a:br>
              <a:rPr lang="cs-CZ" sz="1600" b="1" dirty="0">
                <a:solidFill>
                  <a:schemeClr val="tx2"/>
                </a:solidFill>
              </a:rPr>
            </a:br>
            <a:r>
              <a:rPr lang="cs-CZ" sz="1600" b="1" dirty="0">
                <a:solidFill>
                  <a:schemeClr val="tx2"/>
                </a:solidFill>
              </a:rPr>
              <a:t>	17. dubna 2024</a:t>
            </a:r>
            <a:endParaRPr lang="cs-CZ" sz="1600" dirty="0">
              <a:solidFill>
                <a:schemeClr val="tx2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C0E3B1D-30F5-FD48-ACAA-6D1D4B5F6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82841"/>
            <a:ext cx="2309812" cy="230981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D2AA897-CEAC-C34C-9681-5F31D7E39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80" y="282841"/>
            <a:ext cx="2309812" cy="23098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31D2080-CC60-E546-81A5-73DC64F12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205832"/>
            <a:ext cx="2309812" cy="230981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1AA3639-6452-1F4A-AE43-D34087EBB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80" y="2205832"/>
            <a:ext cx="2309812" cy="230981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F8A2FC1-B3DB-F543-9D1D-7E9CCFC05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80" y="4128822"/>
            <a:ext cx="2309812" cy="23098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9" y="3130385"/>
            <a:ext cx="1080000" cy="108000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590101" y="4211550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6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387547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81" y="133054"/>
            <a:ext cx="10699762" cy="374288"/>
          </a:xfrm>
        </p:spPr>
        <p:txBody>
          <a:bodyPr/>
          <a:lstStyle/>
          <a:p>
            <a:r>
              <a:rPr lang="cs-CZ" sz="2800" b="1" dirty="0" err="1">
                <a:solidFill>
                  <a:srgbClr val="9A329C"/>
                </a:solidFill>
              </a:rPr>
              <a:t>Newcomers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r>
              <a:rPr lang="cs-CZ" sz="2800" b="1" dirty="0" err="1">
                <a:solidFill>
                  <a:srgbClr val="9A329C"/>
                </a:solidFill>
              </a:rPr>
              <a:t>into</a:t>
            </a:r>
            <a:r>
              <a:rPr lang="cs-CZ" sz="2800" b="1" dirty="0">
                <a:solidFill>
                  <a:srgbClr val="9A329C"/>
                </a:solidFill>
              </a:rPr>
              <a:t> Waste-2-Energy </a:t>
            </a:r>
            <a:r>
              <a:rPr lang="cs-CZ" sz="2800" b="1" dirty="0" err="1">
                <a:solidFill>
                  <a:srgbClr val="9A329C"/>
                </a:solidFill>
              </a:rPr>
              <a:t>field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r>
              <a:rPr lang="cs-CZ" sz="2800" b="1" dirty="0" err="1">
                <a:solidFill>
                  <a:srgbClr val="9A329C"/>
                </a:solidFill>
              </a:rPr>
              <a:t>of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r>
              <a:rPr lang="cs-CZ" sz="2800" b="1" dirty="0" err="1">
                <a:solidFill>
                  <a:srgbClr val="9A329C"/>
                </a:solidFill>
              </a:rPr>
              <a:t>Czechia</a:t>
            </a:r>
            <a:r>
              <a:rPr lang="en-GB" sz="2800" b="1" dirty="0">
                <a:solidFill>
                  <a:srgbClr val="9A329C"/>
                </a:solidFill>
              </a:rPr>
              <a:t> 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81" y="633563"/>
            <a:ext cx="11960430" cy="5096524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900" b="1" dirty="0">
                <a:solidFill>
                  <a:srgbClr val="0070C0"/>
                </a:solidFill>
              </a:rPr>
              <a:t>Brno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r>
              <a:rPr lang="cs-CZ" sz="1900" b="1" dirty="0" err="1">
                <a:solidFill>
                  <a:schemeClr val="tx2"/>
                </a:solidFill>
              </a:rPr>
              <a:t>the</a:t>
            </a:r>
            <a:r>
              <a:rPr lang="cs-CZ" sz="1900" b="1" dirty="0">
                <a:solidFill>
                  <a:schemeClr val="tx2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extension with the new boiler of </a:t>
            </a:r>
            <a:r>
              <a:rPr lang="en-US" sz="1900" b="1" dirty="0">
                <a:solidFill>
                  <a:srgbClr val="FF0000"/>
                </a:solidFill>
              </a:rPr>
              <a:t>132,000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900" b="1" dirty="0">
                <a:solidFill>
                  <a:srgbClr val="0070C0"/>
                </a:solidFill>
              </a:rPr>
              <a:t>Český Krumlov</a:t>
            </a:r>
            <a:r>
              <a:rPr lang="en-US" sz="1900" b="1" dirty="0">
                <a:solidFill>
                  <a:schemeClr val="tx2"/>
                </a:solidFill>
              </a:rPr>
              <a:t> the new plant of </a:t>
            </a:r>
            <a:r>
              <a:rPr lang="cs-CZ" sz="1900" b="1" dirty="0">
                <a:solidFill>
                  <a:srgbClr val="FF0000"/>
                </a:solidFill>
              </a:rPr>
              <a:t>8</a:t>
            </a:r>
            <a:r>
              <a:rPr lang="en-US" sz="1900" b="1" dirty="0">
                <a:solidFill>
                  <a:srgbClr val="FF0000"/>
                </a:solidFill>
              </a:rPr>
              <a:t>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Chomutov</a:t>
            </a:r>
            <a:r>
              <a:rPr lang="en-US" sz="1900" b="1" dirty="0">
                <a:solidFill>
                  <a:schemeClr val="tx2"/>
                </a:solidFill>
              </a:rPr>
              <a:t> the new plant of </a:t>
            </a:r>
            <a:r>
              <a:rPr lang="en-US" sz="1900" b="1" dirty="0">
                <a:solidFill>
                  <a:srgbClr val="FF0000"/>
                </a:solidFill>
              </a:rPr>
              <a:t>60,000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Karviná</a:t>
            </a:r>
            <a:r>
              <a:rPr lang="cs-CZ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the new </a:t>
            </a:r>
            <a:r>
              <a:rPr lang="cs-CZ" sz="1900" b="1" dirty="0">
                <a:solidFill>
                  <a:schemeClr val="tx2"/>
                </a:solidFill>
              </a:rPr>
              <a:t>f</a:t>
            </a:r>
            <a:r>
              <a:rPr lang="en-US" sz="1900" b="1" dirty="0" err="1">
                <a:solidFill>
                  <a:schemeClr val="tx2"/>
                </a:solidFill>
              </a:rPr>
              <a:t>luid</a:t>
            </a:r>
            <a:r>
              <a:rPr lang="en-US" sz="1900" b="1" dirty="0">
                <a:solidFill>
                  <a:schemeClr val="tx2"/>
                </a:solidFill>
              </a:rPr>
              <a:t> boiler for SRF of total </a:t>
            </a:r>
            <a:r>
              <a:rPr lang="cs-CZ" sz="1900" b="1" dirty="0">
                <a:solidFill>
                  <a:srgbClr val="FF0000"/>
                </a:solidFill>
              </a:rPr>
              <a:t>108</a:t>
            </a:r>
            <a:r>
              <a:rPr lang="en-US" sz="1900" b="1" dirty="0">
                <a:solidFill>
                  <a:srgbClr val="FF0000"/>
                </a:solidFill>
              </a:rPr>
              <a:t>,000</a:t>
            </a:r>
            <a:r>
              <a:rPr lang="en-US" sz="1900" b="1" dirty="0">
                <a:solidFill>
                  <a:schemeClr val="tx2"/>
                </a:solidFill>
              </a:rPr>
              <a:t> 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rgbClr val="FF0000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Mělník</a:t>
            </a:r>
            <a:r>
              <a:rPr lang="en-US" sz="1900" b="1" dirty="0">
                <a:solidFill>
                  <a:schemeClr val="tx2"/>
                </a:solidFill>
              </a:rPr>
              <a:t> the new plant of </a:t>
            </a:r>
            <a:r>
              <a:rPr lang="en-US" sz="1900" b="1" dirty="0">
                <a:solidFill>
                  <a:srgbClr val="FF0000"/>
                </a:solidFill>
              </a:rPr>
              <a:t>320,000</a:t>
            </a:r>
            <a:r>
              <a:rPr lang="en-US" sz="1900" b="1" dirty="0">
                <a:solidFill>
                  <a:schemeClr val="tx2"/>
                </a:solidFill>
              </a:rPr>
              <a:t> 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Komořany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the new plant of </a:t>
            </a:r>
            <a:r>
              <a:rPr lang="en-US" sz="1900" b="1" dirty="0">
                <a:solidFill>
                  <a:srgbClr val="FF0000"/>
                </a:solidFill>
              </a:rPr>
              <a:t>150,000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Neratovice</a:t>
            </a:r>
            <a:r>
              <a:rPr lang="en-US" sz="1900" b="1" dirty="0">
                <a:solidFill>
                  <a:schemeClr val="tx2"/>
                </a:solidFill>
              </a:rPr>
              <a:t> the new plant of </a:t>
            </a:r>
            <a:r>
              <a:rPr lang="en-US" sz="1900" b="1" dirty="0">
                <a:solidFill>
                  <a:srgbClr val="FF0000"/>
                </a:solidFill>
              </a:rPr>
              <a:t>160,000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>
                <a:solidFill>
                  <a:srgbClr val="0070C0"/>
                </a:solidFill>
              </a:rPr>
              <a:t>Olomouc</a:t>
            </a:r>
            <a:r>
              <a:rPr lang="cs-CZ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the new </a:t>
            </a:r>
            <a:r>
              <a:rPr lang="cs-CZ" sz="1900" b="1" dirty="0">
                <a:solidFill>
                  <a:schemeClr val="tx2"/>
                </a:solidFill>
              </a:rPr>
              <a:t>f</a:t>
            </a:r>
            <a:r>
              <a:rPr lang="en-US" sz="1900" b="1" dirty="0" err="1">
                <a:solidFill>
                  <a:schemeClr val="tx2"/>
                </a:solidFill>
              </a:rPr>
              <a:t>luid</a:t>
            </a:r>
            <a:r>
              <a:rPr lang="en-US" sz="1900" b="1" dirty="0">
                <a:solidFill>
                  <a:schemeClr val="tx2"/>
                </a:solidFill>
              </a:rPr>
              <a:t> boiler for SRF of total </a:t>
            </a:r>
            <a:r>
              <a:rPr lang="cs-CZ" sz="1900" b="1" dirty="0">
                <a:solidFill>
                  <a:srgbClr val="FF0000"/>
                </a:solidFill>
              </a:rPr>
              <a:t>16</a:t>
            </a:r>
            <a:r>
              <a:rPr lang="en-US" sz="1900" b="1" dirty="0">
                <a:solidFill>
                  <a:srgbClr val="FF0000"/>
                </a:solidFill>
              </a:rPr>
              <a:t>0,000</a:t>
            </a:r>
            <a:r>
              <a:rPr lang="en-US" sz="1900" b="1" dirty="0">
                <a:solidFill>
                  <a:schemeClr val="tx2"/>
                </a:solidFill>
              </a:rPr>
              <a:t> 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rgbClr val="FF0000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Opatovice</a:t>
            </a:r>
            <a:r>
              <a:rPr lang="en-US" sz="1900" b="1" dirty="0">
                <a:solidFill>
                  <a:srgbClr val="0070C0"/>
                </a:solidFill>
              </a:rPr>
              <a:t> nad Labem </a:t>
            </a:r>
            <a:r>
              <a:rPr lang="en-US" sz="1900" b="1" dirty="0">
                <a:solidFill>
                  <a:schemeClr val="tx2"/>
                </a:solidFill>
              </a:rPr>
              <a:t>the new plant of </a:t>
            </a:r>
            <a:r>
              <a:rPr lang="en-US" sz="1900" b="1" dirty="0">
                <a:solidFill>
                  <a:srgbClr val="FF0000"/>
                </a:solidFill>
              </a:rPr>
              <a:t>150,000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Písek</a:t>
            </a:r>
            <a:r>
              <a:rPr lang="en-US" sz="1900" b="1" dirty="0">
                <a:solidFill>
                  <a:schemeClr val="tx2"/>
                </a:solidFill>
              </a:rPr>
              <a:t> the new plant of </a:t>
            </a:r>
            <a:r>
              <a:rPr lang="en-US" sz="1900" b="1" dirty="0">
                <a:solidFill>
                  <a:srgbClr val="FF0000"/>
                </a:solidFill>
              </a:rPr>
              <a:t>50,000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Planá</a:t>
            </a:r>
            <a:r>
              <a:rPr lang="en-US" sz="1900" b="1" dirty="0">
                <a:solidFill>
                  <a:srgbClr val="0070C0"/>
                </a:solidFill>
              </a:rPr>
              <a:t> nad </a:t>
            </a:r>
            <a:r>
              <a:rPr lang="en-US" sz="1900" b="1" dirty="0" err="1">
                <a:solidFill>
                  <a:srgbClr val="0070C0"/>
                </a:solidFill>
              </a:rPr>
              <a:t>Lužnicí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the new plant of </a:t>
            </a:r>
            <a:r>
              <a:rPr lang="en-US" sz="1900" b="1" dirty="0">
                <a:solidFill>
                  <a:srgbClr val="FF0000"/>
                </a:solidFill>
              </a:rPr>
              <a:t>80,000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>
                <a:solidFill>
                  <a:srgbClr val="0070C0"/>
                </a:solidFill>
              </a:rPr>
              <a:t>Praha </a:t>
            </a:r>
            <a:r>
              <a:rPr lang="en-US" sz="1900" b="1" dirty="0" err="1">
                <a:solidFill>
                  <a:srgbClr val="0070C0"/>
                </a:solidFill>
              </a:rPr>
              <a:t>Malešice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cs-CZ" sz="1900" b="1" dirty="0" err="1">
                <a:solidFill>
                  <a:schemeClr val="tx2"/>
                </a:solidFill>
              </a:rPr>
              <a:t>may</a:t>
            </a:r>
            <a:r>
              <a:rPr lang="cs-CZ" sz="1900" b="1" dirty="0">
                <a:solidFill>
                  <a:schemeClr val="tx2"/>
                </a:solidFill>
              </a:rPr>
              <a:t> </a:t>
            </a:r>
            <a:r>
              <a:rPr lang="cs-CZ" sz="1900" b="1" dirty="0" err="1">
                <a:solidFill>
                  <a:schemeClr val="tx2"/>
                </a:solidFill>
              </a:rPr>
              <a:t>be</a:t>
            </a:r>
            <a:r>
              <a:rPr lang="cs-CZ" sz="1900" b="1" dirty="0">
                <a:solidFill>
                  <a:schemeClr val="tx2"/>
                </a:solidFill>
              </a:rPr>
              <a:t> </a:t>
            </a:r>
            <a:r>
              <a:rPr lang="cs-CZ" sz="1900" b="1" dirty="0" err="1">
                <a:solidFill>
                  <a:schemeClr val="tx2"/>
                </a:solidFill>
              </a:rPr>
              <a:t>the</a:t>
            </a:r>
            <a:r>
              <a:rPr lang="cs-CZ" sz="1900" b="1" dirty="0">
                <a:solidFill>
                  <a:schemeClr val="tx2"/>
                </a:solidFill>
              </a:rPr>
              <a:t> </a:t>
            </a:r>
            <a:r>
              <a:rPr lang="cs-CZ" sz="1900" b="1" dirty="0" err="1">
                <a:solidFill>
                  <a:schemeClr val="tx2"/>
                </a:solidFill>
              </a:rPr>
              <a:t>future</a:t>
            </a:r>
            <a:r>
              <a:rPr lang="cs-CZ" sz="1900" b="1" dirty="0">
                <a:solidFill>
                  <a:schemeClr val="tx2"/>
                </a:solidFill>
              </a:rPr>
              <a:t> e</a:t>
            </a:r>
            <a:r>
              <a:rPr lang="en-US" sz="1900" b="1" dirty="0" err="1">
                <a:solidFill>
                  <a:schemeClr val="tx2"/>
                </a:solidFill>
              </a:rPr>
              <a:t>xtension</a:t>
            </a:r>
            <a:r>
              <a:rPr lang="en-US" sz="1900" b="1" dirty="0">
                <a:solidFill>
                  <a:schemeClr val="tx2"/>
                </a:solidFill>
              </a:rPr>
              <a:t> with the new boiler of </a:t>
            </a:r>
            <a:r>
              <a:rPr lang="cs-CZ" sz="1900" b="1" dirty="0">
                <a:solidFill>
                  <a:srgbClr val="FF0000"/>
                </a:solidFill>
              </a:rPr>
              <a:t>?</a:t>
            </a:r>
            <a:r>
              <a:rPr lang="en-US" sz="1900" b="1" dirty="0">
                <a:solidFill>
                  <a:srgbClr val="FF0000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Přerov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the new </a:t>
            </a:r>
            <a:r>
              <a:rPr lang="cs-CZ" sz="1900" b="1" dirty="0">
                <a:solidFill>
                  <a:schemeClr val="tx2"/>
                </a:solidFill>
              </a:rPr>
              <a:t>f</a:t>
            </a:r>
            <a:r>
              <a:rPr lang="en-US" sz="1900" b="1" dirty="0" err="1">
                <a:solidFill>
                  <a:schemeClr val="tx2"/>
                </a:solidFill>
              </a:rPr>
              <a:t>luid</a:t>
            </a:r>
            <a:r>
              <a:rPr lang="en-US" sz="1900" b="1" dirty="0">
                <a:solidFill>
                  <a:schemeClr val="tx2"/>
                </a:solidFill>
              </a:rPr>
              <a:t> boiler for SRF of total </a:t>
            </a:r>
            <a:r>
              <a:rPr lang="cs-CZ" sz="1900" b="1" dirty="0">
                <a:solidFill>
                  <a:srgbClr val="FF0000"/>
                </a:solidFill>
              </a:rPr>
              <a:t>9</a:t>
            </a:r>
            <a:r>
              <a:rPr lang="en-US" sz="1900" b="1" dirty="0">
                <a:solidFill>
                  <a:srgbClr val="FF0000"/>
                </a:solidFill>
              </a:rPr>
              <a:t>0,000</a:t>
            </a:r>
            <a:r>
              <a:rPr lang="en-US" sz="1900" b="1" dirty="0">
                <a:solidFill>
                  <a:schemeClr val="tx2"/>
                </a:solidFill>
              </a:rPr>
              <a:t> 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rgbClr val="FF0000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900" b="1" dirty="0" err="1">
                <a:solidFill>
                  <a:srgbClr val="0070C0"/>
                </a:solidFill>
              </a:rPr>
              <a:t>Vráto</a:t>
            </a:r>
            <a:r>
              <a:rPr lang="en-US" sz="1900" b="1" dirty="0">
                <a:solidFill>
                  <a:srgbClr val="0070C0"/>
                </a:solidFill>
              </a:rPr>
              <a:t> u </a:t>
            </a:r>
            <a:r>
              <a:rPr lang="en-US" sz="1900" b="1" dirty="0" err="1">
                <a:solidFill>
                  <a:srgbClr val="0070C0"/>
                </a:solidFill>
              </a:rPr>
              <a:t>Českých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 err="1">
                <a:solidFill>
                  <a:srgbClr val="0070C0"/>
                </a:solidFill>
              </a:rPr>
              <a:t>Budějovic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the new plant of </a:t>
            </a:r>
            <a:r>
              <a:rPr lang="en-US" sz="1900" b="1" dirty="0">
                <a:solidFill>
                  <a:srgbClr val="FF0000"/>
                </a:solidFill>
              </a:rPr>
              <a:t>160,000 </a:t>
            </a:r>
            <a:r>
              <a:rPr lang="en-US" sz="1900" b="1" dirty="0">
                <a:solidFill>
                  <a:schemeClr val="tx2"/>
                </a:solidFill>
              </a:rPr>
              <a:t>ton</a:t>
            </a:r>
            <a:r>
              <a:rPr lang="cs-CZ" sz="1900" b="1" dirty="0">
                <a:solidFill>
                  <a:schemeClr val="tx2"/>
                </a:solidFill>
              </a:rPr>
              <a:t>ne</a:t>
            </a:r>
            <a:r>
              <a:rPr lang="en-US" sz="1900" b="1" dirty="0">
                <a:solidFill>
                  <a:schemeClr val="tx2"/>
                </a:solidFill>
              </a:rPr>
              <a:t>s</a:t>
            </a:r>
            <a:r>
              <a:rPr lang="cs-CZ" sz="1900" b="1" dirty="0">
                <a:solidFill>
                  <a:schemeClr val="tx2"/>
                </a:solidFill>
              </a:rPr>
              <a:t>/y</a:t>
            </a:r>
            <a:r>
              <a:rPr lang="en-US" sz="1900" b="1" dirty="0">
                <a:solidFill>
                  <a:schemeClr val="tx2"/>
                </a:solidFill>
              </a:rPr>
              <a:t> </a:t>
            </a:r>
            <a:endParaRPr lang="cs-CZ" sz="19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299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13" y="229002"/>
            <a:ext cx="10616183" cy="374288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Waste-2-Energy </a:t>
            </a:r>
            <a:r>
              <a:rPr lang="cs-CZ" sz="2800" b="1" dirty="0" err="1">
                <a:solidFill>
                  <a:srgbClr val="9A329C"/>
                </a:solidFill>
              </a:rPr>
              <a:t>Capacity</a:t>
            </a:r>
            <a:r>
              <a:rPr lang="cs-CZ" sz="2800" b="1" dirty="0">
                <a:solidFill>
                  <a:srgbClr val="9A329C"/>
                </a:solidFill>
              </a:rPr>
              <a:t> versus </a:t>
            </a:r>
            <a:r>
              <a:rPr lang="cs-CZ" sz="2800" b="1" dirty="0" err="1">
                <a:solidFill>
                  <a:srgbClr val="9A329C"/>
                </a:solidFill>
              </a:rPr>
              <a:t>Waste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r>
              <a:rPr lang="cs-CZ" sz="2800" b="1" dirty="0" err="1">
                <a:solidFill>
                  <a:srgbClr val="9A329C"/>
                </a:solidFill>
              </a:rPr>
              <a:t>Czechia´s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r>
              <a:rPr lang="cs-CZ" sz="2800" b="1" dirty="0" err="1">
                <a:solidFill>
                  <a:srgbClr val="9A329C"/>
                </a:solidFill>
              </a:rPr>
              <a:t>Production</a:t>
            </a:r>
            <a:endParaRPr lang="en-GB" sz="2800" b="1" dirty="0">
              <a:solidFill>
                <a:srgbClr val="9A329C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759892" y="969157"/>
            <a:ext cx="10941958" cy="5124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>
                <a:solidFill>
                  <a:srgbClr val="FF0000"/>
                </a:solidFill>
              </a:rPr>
              <a:t>Current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err="1">
                <a:solidFill>
                  <a:srgbClr val="FF0000"/>
                </a:solidFill>
              </a:rPr>
              <a:t>WtE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err="1">
                <a:solidFill>
                  <a:srgbClr val="FF0000"/>
                </a:solidFill>
              </a:rPr>
              <a:t>projects</a:t>
            </a:r>
            <a:r>
              <a:rPr lang="cs-CZ" sz="2800" b="1" dirty="0">
                <a:solidFill>
                  <a:srgbClr val="FF0000"/>
                </a:solidFill>
              </a:rPr>
              <a:t>				  881,000 </a:t>
            </a:r>
            <a:r>
              <a:rPr lang="cs-CZ" sz="2800" b="1" dirty="0" err="1">
                <a:solidFill>
                  <a:srgbClr val="FF0000"/>
                </a:solidFill>
              </a:rPr>
              <a:t>tonnes</a:t>
            </a:r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	</a:t>
            </a:r>
          </a:p>
          <a:p>
            <a:r>
              <a:rPr lang="cs-CZ" sz="2800" b="1" dirty="0" err="1">
                <a:solidFill>
                  <a:schemeClr val="accent2"/>
                </a:solidFill>
              </a:rPr>
              <a:t>The</a:t>
            </a:r>
            <a:r>
              <a:rPr lang="cs-CZ" sz="2800" b="1" dirty="0">
                <a:solidFill>
                  <a:schemeClr val="accent2"/>
                </a:solidFill>
              </a:rPr>
              <a:t> </a:t>
            </a:r>
            <a:r>
              <a:rPr lang="cs-CZ" sz="2800" b="1" dirty="0" err="1">
                <a:solidFill>
                  <a:schemeClr val="accent2"/>
                </a:solidFill>
              </a:rPr>
              <a:t>new</a:t>
            </a:r>
            <a:r>
              <a:rPr lang="cs-CZ" sz="2800" b="1" dirty="0">
                <a:solidFill>
                  <a:schemeClr val="accent2"/>
                </a:solidFill>
              </a:rPr>
              <a:t> </a:t>
            </a:r>
            <a:r>
              <a:rPr lang="cs-CZ" sz="2800" b="1" dirty="0" err="1">
                <a:solidFill>
                  <a:schemeClr val="accent2"/>
                </a:solidFill>
              </a:rPr>
              <a:t>WtE</a:t>
            </a:r>
            <a:r>
              <a:rPr lang="cs-CZ" sz="2800" b="1" dirty="0">
                <a:solidFill>
                  <a:schemeClr val="accent2"/>
                </a:solidFill>
              </a:rPr>
              <a:t> </a:t>
            </a:r>
            <a:r>
              <a:rPr lang="cs-CZ" sz="2800" b="1" dirty="0" err="1">
                <a:solidFill>
                  <a:schemeClr val="accent2"/>
                </a:solidFill>
              </a:rPr>
              <a:t>projects</a:t>
            </a:r>
            <a:r>
              <a:rPr lang="cs-CZ" sz="2800" b="1" dirty="0">
                <a:solidFill>
                  <a:schemeClr val="accent2"/>
                </a:solidFill>
              </a:rPr>
              <a:t>				1,700,000 </a:t>
            </a:r>
            <a:r>
              <a:rPr lang="cs-CZ" sz="2800" b="1" dirty="0" err="1">
                <a:solidFill>
                  <a:schemeClr val="accent2"/>
                </a:solidFill>
              </a:rPr>
              <a:t>tonnes</a:t>
            </a:r>
            <a:endParaRPr lang="cs-CZ" sz="2800" b="1" dirty="0">
              <a:solidFill>
                <a:schemeClr val="accent2"/>
              </a:solidFill>
            </a:endParaRP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 err="1">
                <a:solidFill>
                  <a:schemeClr val="accent6"/>
                </a:solidFill>
              </a:rPr>
              <a:t>Total</a:t>
            </a:r>
            <a:r>
              <a:rPr lang="cs-CZ" sz="2800" b="1" dirty="0">
                <a:solidFill>
                  <a:schemeClr val="accent6"/>
                </a:solidFill>
              </a:rPr>
              <a:t> </a:t>
            </a:r>
            <a:r>
              <a:rPr lang="cs-CZ" sz="2800" b="1" dirty="0" err="1">
                <a:solidFill>
                  <a:schemeClr val="accent6"/>
                </a:solidFill>
              </a:rPr>
              <a:t>WtE</a:t>
            </a:r>
            <a:r>
              <a:rPr lang="cs-CZ" sz="2800" b="1" dirty="0">
                <a:solidFill>
                  <a:schemeClr val="accent6"/>
                </a:solidFill>
              </a:rPr>
              <a:t> </a:t>
            </a:r>
            <a:r>
              <a:rPr lang="cs-CZ" sz="2800" b="1" dirty="0" err="1">
                <a:solidFill>
                  <a:schemeClr val="accent6"/>
                </a:solidFill>
              </a:rPr>
              <a:t>capacity</a:t>
            </a:r>
            <a:r>
              <a:rPr lang="cs-CZ" sz="2800" b="1" dirty="0">
                <a:solidFill>
                  <a:schemeClr val="accent6"/>
                </a:solidFill>
              </a:rPr>
              <a:t> 				2,581,000 </a:t>
            </a:r>
            <a:r>
              <a:rPr lang="cs-CZ" sz="2800" b="1" dirty="0" err="1">
                <a:solidFill>
                  <a:schemeClr val="accent6"/>
                </a:solidFill>
              </a:rPr>
              <a:t>tonnes</a:t>
            </a:r>
            <a:r>
              <a:rPr lang="cs-CZ" sz="2800" b="1" dirty="0">
                <a:solidFill>
                  <a:schemeClr val="accent6"/>
                </a:solidFill>
              </a:rPr>
              <a:t> 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 			WASTE PRODUCTION</a:t>
            </a:r>
          </a:p>
          <a:p>
            <a:r>
              <a:rPr lang="cs-CZ" sz="2800" b="1" dirty="0" err="1">
                <a:solidFill>
                  <a:schemeClr val="accent3"/>
                </a:solidFill>
              </a:rPr>
              <a:t>Municipal</a:t>
            </a:r>
            <a:r>
              <a:rPr lang="cs-CZ" sz="2800" b="1" dirty="0">
                <a:solidFill>
                  <a:schemeClr val="accent3"/>
                </a:solidFill>
              </a:rPr>
              <a:t> </a:t>
            </a:r>
            <a:r>
              <a:rPr lang="cs-CZ" sz="2800" b="1" dirty="0" err="1">
                <a:solidFill>
                  <a:schemeClr val="accent3"/>
                </a:solidFill>
              </a:rPr>
              <a:t>waste</a:t>
            </a:r>
            <a:r>
              <a:rPr lang="cs-CZ" sz="2800" b="1" dirty="0">
                <a:solidFill>
                  <a:schemeClr val="accent3"/>
                </a:solidFill>
              </a:rPr>
              <a:t> 			5,749,000 </a:t>
            </a:r>
            <a:r>
              <a:rPr lang="cs-CZ" sz="2800" b="1" dirty="0" err="1">
                <a:solidFill>
                  <a:schemeClr val="accent3"/>
                </a:solidFill>
              </a:rPr>
              <a:t>tonnes</a:t>
            </a:r>
            <a:endParaRPr lang="cs-CZ" sz="2800" b="1" dirty="0">
              <a:solidFill>
                <a:schemeClr val="accent3"/>
              </a:solidFill>
            </a:endParaRPr>
          </a:p>
          <a:p>
            <a:r>
              <a:rPr lang="cs-CZ" sz="2800" b="1" dirty="0" err="1">
                <a:solidFill>
                  <a:schemeClr val="accent3"/>
                </a:solidFill>
              </a:rPr>
              <a:t>Construction</a:t>
            </a:r>
            <a:r>
              <a:rPr lang="cs-CZ" sz="2800" b="1" dirty="0">
                <a:solidFill>
                  <a:schemeClr val="accent3"/>
                </a:solidFill>
              </a:rPr>
              <a:t> &amp; </a:t>
            </a:r>
            <a:r>
              <a:rPr lang="cs-CZ" sz="2800" b="1" dirty="0" err="1">
                <a:solidFill>
                  <a:schemeClr val="accent3"/>
                </a:solidFill>
              </a:rPr>
              <a:t>Demolition</a:t>
            </a:r>
            <a:r>
              <a:rPr lang="cs-CZ" sz="2800" b="1" dirty="0">
                <a:solidFill>
                  <a:schemeClr val="accent3"/>
                </a:solidFill>
              </a:rPr>
              <a:t>	       22,600,000 </a:t>
            </a:r>
            <a:r>
              <a:rPr lang="cs-CZ" sz="2800" b="1" dirty="0" err="1">
                <a:solidFill>
                  <a:schemeClr val="accent3"/>
                </a:solidFill>
              </a:rPr>
              <a:t>tonnes</a:t>
            </a:r>
            <a:endParaRPr lang="cs-CZ" sz="2800" b="1" dirty="0">
              <a:solidFill>
                <a:schemeClr val="accent3"/>
              </a:solidFill>
            </a:endParaRPr>
          </a:p>
          <a:p>
            <a:r>
              <a:rPr lang="cs-CZ" sz="2800" b="1" dirty="0" err="1">
                <a:solidFill>
                  <a:schemeClr val="accent3"/>
                </a:solidFill>
              </a:rPr>
              <a:t>Hazardous</a:t>
            </a:r>
            <a:r>
              <a:rPr lang="cs-CZ" sz="2800" b="1" dirty="0">
                <a:solidFill>
                  <a:schemeClr val="accent3"/>
                </a:solidFill>
              </a:rPr>
              <a:t> </a:t>
            </a:r>
            <a:r>
              <a:rPr lang="cs-CZ" sz="2800" b="1" dirty="0" err="1">
                <a:solidFill>
                  <a:schemeClr val="accent3"/>
                </a:solidFill>
              </a:rPr>
              <a:t>waste</a:t>
            </a:r>
            <a:r>
              <a:rPr lang="cs-CZ" sz="2800" b="1" dirty="0">
                <a:solidFill>
                  <a:schemeClr val="accent3"/>
                </a:solidFill>
              </a:rPr>
              <a:t>			1,600,000 </a:t>
            </a:r>
            <a:r>
              <a:rPr lang="cs-CZ" sz="2800" b="1" dirty="0" err="1">
                <a:solidFill>
                  <a:schemeClr val="accent3"/>
                </a:solidFill>
              </a:rPr>
              <a:t>tonnes</a:t>
            </a:r>
            <a:endParaRPr lang="cs-CZ" sz="2800" b="1" dirty="0">
              <a:solidFill>
                <a:schemeClr val="accent3"/>
              </a:solidFill>
            </a:endParaRPr>
          </a:p>
          <a:p>
            <a:r>
              <a:rPr lang="cs-CZ" sz="2800" b="1" dirty="0" err="1">
                <a:solidFill>
                  <a:schemeClr val="accent3"/>
                </a:solidFill>
              </a:rPr>
              <a:t>Other</a:t>
            </a:r>
            <a:r>
              <a:rPr lang="cs-CZ" sz="2800" b="1" dirty="0">
                <a:solidFill>
                  <a:schemeClr val="accent3"/>
                </a:solidFill>
              </a:rPr>
              <a:t> non-</a:t>
            </a:r>
            <a:r>
              <a:rPr lang="cs-CZ" sz="2800" b="1" dirty="0" err="1">
                <a:solidFill>
                  <a:schemeClr val="accent3"/>
                </a:solidFill>
              </a:rPr>
              <a:t>hazardous</a:t>
            </a:r>
            <a:r>
              <a:rPr lang="cs-CZ" sz="2800" b="1" dirty="0">
                <a:solidFill>
                  <a:schemeClr val="accent3"/>
                </a:solidFill>
              </a:rPr>
              <a:t> </a:t>
            </a:r>
            <a:r>
              <a:rPr lang="cs-CZ" sz="2800" b="1" dirty="0" err="1">
                <a:solidFill>
                  <a:schemeClr val="accent3"/>
                </a:solidFill>
              </a:rPr>
              <a:t>waste</a:t>
            </a:r>
            <a:r>
              <a:rPr lang="cs-CZ" sz="2800" b="1" dirty="0">
                <a:solidFill>
                  <a:schemeClr val="accent3"/>
                </a:solidFill>
              </a:rPr>
              <a:t>	9,069,000 </a:t>
            </a:r>
            <a:r>
              <a:rPr lang="cs-CZ" sz="2800" b="1" dirty="0" err="1">
                <a:solidFill>
                  <a:schemeClr val="accent3"/>
                </a:solidFill>
              </a:rPr>
              <a:t>tonnes</a:t>
            </a:r>
            <a:endParaRPr lang="cs-CZ" sz="2800" b="1" dirty="0">
              <a:solidFill>
                <a:schemeClr val="accent3"/>
              </a:solidFill>
            </a:endParaRP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 err="1">
                <a:solidFill>
                  <a:srgbClr val="FF0000"/>
                </a:solidFill>
              </a:rPr>
              <a:t>Total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err="1">
                <a:solidFill>
                  <a:srgbClr val="FF0000"/>
                </a:solidFill>
              </a:rPr>
              <a:t>waste</a:t>
            </a:r>
            <a:r>
              <a:rPr lang="cs-CZ" sz="2800" b="1" dirty="0">
                <a:solidFill>
                  <a:srgbClr val="FF0000"/>
                </a:solidFill>
              </a:rPr>
              <a:t> 	   		       39,018,000 </a:t>
            </a:r>
            <a:r>
              <a:rPr lang="cs-CZ" sz="2800" b="1" dirty="0" err="1">
                <a:solidFill>
                  <a:srgbClr val="FF0000"/>
                </a:solidFill>
              </a:rPr>
              <a:t>tonnes</a:t>
            </a:r>
            <a:endParaRPr lang="cs-CZ" sz="2800" b="1" dirty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2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59779" t="21133" r="2550" b="60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533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56250" t="16039" r="6092" b="8808"/>
          <a:stretch/>
        </p:blipFill>
        <p:spPr bwMode="auto">
          <a:xfrm>
            <a:off x="0" y="64008"/>
            <a:ext cx="12191999" cy="6711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201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2" y="458384"/>
            <a:ext cx="11280770" cy="463519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9A329C"/>
                </a:solidFill>
              </a:rPr>
              <a:t>11 OPATŘENÍ v rámci Specifického cíle 1.5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02" y="1324241"/>
            <a:ext cx="11820266" cy="4272258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sz="2300" dirty="0">
                <a:solidFill>
                  <a:schemeClr val="tx2"/>
                </a:solidFill>
              </a:rPr>
              <a:t>1. </a:t>
            </a:r>
            <a:r>
              <a:rPr lang="cs-CZ" sz="2300" b="1" dirty="0">
                <a:solidFill>
                  <a:schemeClr val="tx2"/>
                </a:solidFill>
              </a:rPr>
              <a:t>Kompostéry</a:t>
            </a:r>
            <a:r>
              <a:rPr lang="cs-CZ" sz="2300" dirty="0">
                <a:solidFill>
                  <a:schemeClr val="tx2"/>
                </a:solidFill>
              </a:rPr>
              <a:t> pro předcházení vzniku komunálních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00" dirty="0">
                <a:solidFill>
                  <a:schemeClr val="tx2"/>
                </a:solidFill>
              </a:rPr>
              <a:t>2. </a:t>
            </a:r>
            <a:r>
              <a:rPr lang="cs-CZ" sz="2300" b="1" dirty="0">
                <a:solidFill>
                  <a:schemeClr val="tx2"/>
                </a:solidFill>
              </a:rPr>
              <a:t>RE-USE centra</a:t>
            </a:r>
            <a:r>
              <a:rPr lang="cs-CZ" sz="2300" dirty="0">
                <a:solidFill>
                  <a:schemeClr val="tx2"/>
                </a:solidFill>
              </a:rPr>
              <a:t>, opravárny a podpora prevence vzniku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00" dirty="0">
                <a:solidFill>
                  <a:schemeClr val="tx2"/>
                </a:solidFill>
              </a:rPr>
              <a:t>3. Budování infrastruktury </a:t>
            </a:r>
            <a:r>
              <a:rPr lang="cs-CZ" sz="2300" b="1" dirty="0">
                <a:solidFill>
                  <a:schemeClr val="tx2"/>
                </a:solidFill>
              </a:rPr>
              <a:t>potravinových bank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00" dirty="0">
                <a:solidFill>
                  <a:schemeClr val="tx2"/>
                </a:solidFill>
              </a:rPr>
              <a:t>4. Podpora prevence vzniku odpadů z </a:t>
            </a:r>
            <a:r>
              <a:rPr lang="cs-CZ" sz="2300" b="1" dirty="0">
                <a:solidFill>
                  <a:schemeClr val="tx2"/>
                </a:solidFill>
              </a:rPr>
              <a:t>jednorázového nádobí </a:t>
            </a:r>
            <a:r>
              <a:rPr lang="cs-CZ" sz="2300" dirty="0">
                <a:solidFill>
                  <a:schemeClr val="tx2"/>
                </a:solidFill>
              </a:rPr>
              <a:t>nebo jednorázových </a:t>
            </a:r>
            <a:r>
              <a:rPr lang="cs-CZ" sz="2300" b="1" dirty="0">
                <a:solidFill>
                  <a:schemeClr val="tx2"/>
                </a:solidFill>
              </a:rPr>
              <a:t>obalů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00" dirty="0">
                <a:solidFill>
                  <a:schemeClr val="tx2"/>
                </a:solidFill>
              </a:rPr>
              <a:t>5. Výstavba a modernizace </a:t>
            </a:r>
            <a:r>
              <a:rPr lang="cs-CZ" sz="2300" b="1" dirty="0">
                <a:solidFill>
                  <a:schemeClr val="tx2"/>
                </a:solidFill>
              </a:rPr>
              <a:t>sběrných dvorů</a:t>
            </a:r>
            <a:r>
              <a:rPr lang="cs-CZ" sz="2300" dirty="0">
                <a:solidFill>
                  <a:schemeClr val="tx2"/>
                </a:solidFill>
              </a:rPr>
              <a:t>, doplnění a zefektivnění systému odděleného </a:t>
            </a:r>
            <a:r>
              <a:rPr lang="cs-CZ" sz="2300" b="1" dirty="0">
                <a:solidFill>
                  <a:schemeClr val="tx2"/>
                </a:solidFill>
              </a:rPr>
              <a:t>sběru/svozu</a:t>
            </a:r>
            <a:r>
              <a:rPr lang="cs-CZ" sz="2300" dirty="0">
                <a:solidFill>
                  <a:schemeClr val="tx2"/>
                </a:solidFill>
              </a:rPr>
              <a:t> zejména komunálních odpadů včetně podpory </a:t>
            </a:r>
            <a:r>
              <a:rPr lang="cs-CZ" sz="2300" b="1" dirty="0" err="1">
                <a:solidFill>
                  <a:schemeClr val="tx2"/>
                </a:solidFill>
              </a:rPr>
              <a:t>door</a:t>
            </a:r>
            <a:r>
              <a:rPr lang="cs-CZ" sz="2300" b="1" dirty="0">
                <a:solidFill>
                  <a:schemeClr val="tx2"/>
                </a:solidFill>
              </a:rPr>
              <a:t>-to-</a:t>
            </a:r>
            <a:r>
              <a:rPr lang="cs-CZ" sz="2300" b="1" dirty="0" err="1">
                <a:solidFill>
                  <a:schemeClr val="tx2"/>
                </a:solidFill>
              </a:rPr>
              <a:t>door</a:t>
            </a:r>
            <a:r>
              <a:rPr lang="cs-CZ" sz="2300" b="1" dirty="0">
                <a:solidFill>
                  <a:schemeClr val="tx2"/>
                </a:solidFill>
              </a:rPr>
              <a:t> </a:t>
            </a:r>
            <a:r>
              <a:rPr lang="cs-CZ" sz="2300" dirty="0">
                <a:solidFill>
                  <a:schemeClr val="tx2"/>
                </a:solidFill>
              </a:rPr>
              <a:t>systémů a zavádění systémů </a:t>
            </a:r>
            <a:r>
              <a:rPr lang="cs-CZ" sz="2300" b="1" dirty="0">
                <a:solidFill>
                  <a:schemeClr val="tx2"/>
                </a:solidFill>
              </a:rPr>
              <a:t>PAYT</a:t>
            </a:r>
            <a:r>
              <a:rPr lang="cs-CZ" sz="2300" dirty="0">
                <a:solidFill>
                  <a:schemeClr val="tx2"/>
                </a:solidFill>
              </a:rPr>
              <a:t> ("</a:t>
            </a:r>
            <a:r>
              <a:rPr lang="cs-CZ" sz="2300" dirty="0" err="1">
                <a:solidFill>
                  <a:schemeClr val="tx2"/>
                </a:solidFill>
              </a:rPr>
              <a:t>Pay</a:t>
            </a:r>
            <a:r>
              <a:rPr lang="cs-CZ" sz="2300" dirty="0">
                <a:solidFill>
                  <a:schemeClr val="tx2"/>
                </a:solidFill>
              </a:rPr>
              <a:t>-as-</a:t>
            </a:r>
            <a:r>
              <a:rPr lang="cs-CZ" sz="2300" dirty="0" err="1">
                <a:solidFill>
                  <a:schemeClr val="tx2"/>
                </a:solidFill>
              </a:rPr>
              <a:t>You</a:t>
            </a:r>
            <a:r>
              <a:rPr lang="cs-CZ" sz="2300" dirty="0">
                <a:solidFill>
                  <a:schemeClr val="tx2"/>
                </a:solidFill>
              </a:rPr>
              <a:t>-</a:t>
            </a:r>
            <a:r>
              <a:rPr lang="cs-CZ" sz="2300" dirty="0" err="1">
                <a:solidFill>
                  <a:schemeClr val="tx2"/>
                </a:solidFill>
              </a:rPr>
              <a:t>Throw</a:t>
            </a:r>
            <a:r>
              <a:rPr lang="cs-CZ" sz="2300" dirty="0">
                <a:solidFill>
                  <a:schemeClr val="tx2"/>
                </a:solidFill>
              </a:rPr>
              <a:t>")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65" y="5316782"/>
            <a:ext cx="731061" cy="7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9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2" y="435752"/>
            <a:ext cx="11280770" cy="463519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9A329C"/>
                </a:solidFill>
              </a:rPr>
              <a:t>11 OPATŘENÍ v rámci Specifického cíle 1.5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2" y="953148"/>
            <a:ext cx="11666586" cy="4272258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6. Podpora </a:t>
            </a:r>
            <a:r>
              <a:rPr lang="cs-CZ" sz="2200" b="1" dirty="0">
                <a:solidFill>
                  <a:schemeClr val="tx2"/>
                </a:solidFill>
              </a:rPr>
              <a:t>třídících a </a:t>
            </a:r>
            <a:r>
              <a:rPr lang="cs-CZ" sz="2200" b="1" dirty="0" err="1">
                <a:solidFill>
                  <a:schemeClr val="tx2"/>
                </a:solidFill>
              </a:rPr>
              <a:t>dotřiďovacích</a:t>
            </a:r>
            <a:r>
              <a:rPr lang="cs-CZ" sz="2200" b="1" dirty="0">
                <a:solidFill>
                  <a:schemeClr val="tx2"/>
                </a:solidFill>
              </a:rPr>
              <a:t> </a:t>
            </a:r>
            <a:r>
              <a:rPr lang="cs-CZ" sz="2200" dirty="0">
                <a:solidFill>
                  <a:schemeClr val="tx2"/>
                </a:solidFill>
              </a:rPr>
              <a:t>systémů, včetně úpravy pro separaci ostatních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7. Budování zařízení pro úpravu a zpracování </a:t>
            </a:r>
            <a:r>
              <a:rPr lang="cs-CZ" sz="2200" b="1" dirty="0">
                <a:solidFill>
                  <a:schemeClr val="tx2"/>
                </a:solidFill>
              </a:rPr>
              <a:t>čistírenských odpadních kalů </a:t>
            </a:r>
            <a:r>
              <a:rPr lang="cs-CZ" sz="2200" dirty="0">
                <a:solidFill>
                  <a:schemeClr val="tx2"/>
                </a:solidFill>
              </a:rPr>
              <a:t>z čistíren odpadních vod včetně úpravy vyčištěných odpadních vod pro jejich opětovné využívání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8. Výstavba a modernizace zařízení pro </a:t>
            </a:r>
            <a:r>
              <a:rPr lang="cs-CZ" sz="2200" b="1" dirty="0">
                <a:solidFill>
                  <a:schemeClr val="tx2"/>
                </a:solidFill>
              </a:rPr>
              <a:t>materiálové využití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9. Výstavba a modernizace zařízení pro </a:t>
            </a:r>
            <a:r>
              <a:rPr lang="cs-CZ" sz="2200" b="1" dirty="0">
                <a:solidFill>
                  <a:schemeClr val="tx2"/>
                </a:solidFill>
              </a:rPr>
              <a:t>energetické využití odpadů</a:t>
            </a:r>
            <a:r>
              <a:rPr lang="cs-CZ" sz="2200" dirty="0">
                <a:solidFill>
                  <a:schemeClr val="tx2"/>
                </a:solidFill>
              </a:rPr>
              <a:t>, včetně </a:t>
            </a:r>
            <a:r>
              <a:rPr lang="cs-CZ" sz="2200" b="1" dirty="0">
                <a:solidFill>
                  <a:schemeClr val="tx2"/>
                </a:solidFill>
              </a:rPr>
              <a:t>bioplynových</a:t>
            </a:r>
            <a:r>
              <a:rPr lang="cs-CZ" sz="2200" dirty="0">
                <a:solidFill>
                  <a:schemeClr val="tx2"/>
                </a:solidFill>
              </a:rPr>
              <a:t> </a:t>
            </a:r>
            <a:r>
              <a:rPr lang="cs-CZ" sz="2200" b="1" dirty="0">
                <a:solidFill>
                  <a:schemeClr val="tx2"/>
                </a:solidFill>
              </a:rPr>
              <a:t>stanic</a:t>
            </a:r>
            <a:r>
              <a:rPr lang="cs-CZ" sz="2200" dirty="0">
                <a:solidFill>
                  <a:schemeClr val="tx2"/>
                </a:solidFill>
              </a:rPr>
              <a:t> pro zpracování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10. Budování a modernizace zařízení pro </a:t>
            </a:r>
            <a:r>
              <a:rPr lang="cs-CZ" sz="2200" b="1" dirty="0">
                <a:solidFill>
                  <a:schemeClr val="tx2"/>
                </a:solidFill>
              </a:rPr>
              <a:t>chemickou recyklaci </a:t>
            </a:r>
            <a:r>
              <a:rPr lang="cs-CZ" sz="2200" dirty="0">
                <a:solidFill>
                  <a:schemeClr val="tx2"/>
                </a:solidFill>
              </a:rPr>
              <a:t>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11. Budování a modernizace zařízení pro sběr a nakládání s </a:t>
            </a:r>
            <a:r>
              <a:rPr lang="cs-CZ" sz="2200" b="1" dirty="0">
                <a:solidFill>
                  <a:schemeClr val="tx2"/>
                </a:solidFill>
              </a:rPr>
              <a:t>nebezpečnými odpady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65" y="5316782"/>
            <a:ext cx="731061" cy="7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57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218086"/>
            <a:ext cx="10613714" cy="502919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Aktuální výzvy: https://opzp.cz/nabidka-dotaci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58" y="721005"/>
            <a:ext cx="10787277" cy="5208624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sz="2350" b="1" dirty="0">
                <a:solidFill>
                  <a:srgbClr val="FF0000"/>
                </a:solidFill>
              </a:rPr>
              <a:t>55. výzva: Svoz a zpracování odpadu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50" b="1" dirty="0">
                <a:solidFill>
                  <a:schemeClr val="accent6"/>
                </a:solidFill>
                <a:hlinkClick r:id="rId2"/>
              </a:rPr>
              <a:t>https://opzp.cz/dotace/55-vyzva/</a:t>
            </a:r>
            <a:r>
              <a:rPr lang="cs-CZ" sz="2350" b="1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000" b="1" dirty="0"/>
              <a:t>Specifický cíl 1.5 – Podpora přechodu na oběhové hospodářství účinně využívající zdroje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50" b="1" dirty="0">
                <a:solidFill>
                  <a:schemeClr val="accent6"/>
                </a:solidFill>
              </a:rPr>
              <a:t>Integrované projekty (ITI) svozu a zpracování odpadu Hradecko-pardubické, Mladoboleslavské, Ústecko-chomutovské a Plzeňské aglomerace.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cs-CZ" sz="2350" b="1" dirty="0">
                <a:solidFill>
                  <a:schemeClr val="accent6"/>
                </a:solidFill>
              </a:rPr>
              <a:t>632 mil. Kč,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cs-CZ" sz="2350" b="1" dirty="0">
                <a:solidFill>
                  <a:schemeClr val="accent6"/>
                </a:solidFill>
              </a:rPr>
              <a:t>27. 9. 2023 - 30. 9. 2024,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cs-CZ" sz="2350" b="1" dirty="0">
                <a:solidFill>
                  <a:schemeClr val="accent6"/>
                </a:solidFill>
              </a:rPr>
              <a:t>průběžná výzva.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50" y="517768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04146" y="2841292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00943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218086"/>
            <a:ext cx="10613714" cy="502919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Aktuální výzvy: https://opzp.cz/nabidka-dotaci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52" y="823466"/>
            <a:ext cx="10787277" cy="5208624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sz="2350" b="1" dirty="0">
                <a:solidFill>
                  <a:srgbClr val="FF0000"/>
                </a:solidFill>
              </a:rPr>
              <a:t>16. výzva: Rekultivace starých skládek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50" b="1" dirty="0">
                <a:solidFill>
                  <a:schemeClr val="tx2"/>
                </a:solidFill>
                <a:hlinkClick r:id="rId2"/>
              </a:rPr>
              <a:t>https://opzp.cz/dotace/16-vyzva/</a:t>
            </a:r>
            <a:r>
              <a:rPr lang="cs-CZ" sz="2350" b="1" dirty="0">
                <a:solidFill>
                  <a:schemeClr val="tx2"/>
                </a:solidFill>
              </a:rPr>
              <a:t> 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000" b="1" dirty="0"/>
              <a:t>Opatření 1.6.8 – Odstranění rizik kontaminace ohrožujících lidské zdraví, vodní zdroje nebo ekosystémy a rekultivace starých skládek</a:t>
            </a:r>
            <a:endParaRPr lang="cs-CZ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cs-CZ" sz="2350" b="1" dirty="0">
                <a:solidFill>
                  <a:schemeClr val="accent6"/>
                </a:solidFill>
              </a:rPr>
              <a:t>K lokalitám starých skládek, které byly využívány ještě před platností legislativy o odpadech.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cs-CZ" sz="2350" b="1" dirty="0">
                <a:solidFill>
                  <a:schemeClr val="accent6"/>
                </a:solidFill>
              </a:rPr>
              <a:t>sanační výzva do 18. 11. 2024,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cs-CZ" sz="2350" b="1" dirty="0">
                <a:solidFill>
                  <a:schemeClr val="accent6"/>
                </a:solidFill>
              </a:rPr>
              <a:t>300 mil. Kč,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cs-CZ" sz="2350" b="1" dirty="0">
                <a:solidFill>
                  <a:schemeClr val="accent6"/>
                </a:solidFill>
              </a:rPr>
              <a:t>průběžná výzva.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50" y="517768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04146" y="2841292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4353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469546"/>
            <a:ext cx="10613714" cy="502919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Základní podmínky podpory pro Specifický Cíl 1.5 - 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60" y="1366966"/>
            <a:ext cx="10527767" cy="379784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cs-CZ" sz="2800" dirty="0">
                <a:solidFill>
                  <a:schemeClr val="tx2"/>
                </a:solidFill>
              </a:rPr>
              <a:t>Plně respektovat </a:t>
            </a:r>
            <a:r>
              <a:rPr lang="cs-CZ" sz="2800" b="1" dirty="0">
                <a:solidFill>
                  <a:schemeClr val="tx2"/>
                </a:solidFill>
              </a:rPr>
              <a:t>hierarchie</a:t>
            </a:r>
            <a:r>
              <a:rPr lang="cs-CZ" sz="2800" dirty="0">
                <a:solidFill>
                  <a:schemeClr val="tx2"/>
                </a:solidFill>
              </a:rPr>
              <a:t> pro nakládání s odpady.</a:t>
            </a:r>
          </a:p>
          <a:p>
            <a:pPr>
              <a:spcBef>
                <a:spcPts val="300"/>
              </a:spcBef>
            </a:pPr>
            <a:r>
              <a:rPr lang="cs-CZ" sz="2800" dirty="0">
                <a:solidFill>
                  <a:schemeClr val="tx2"/>
                </a:solidFill>
              </a:rPr>
              <a:t>Projekt </a:t>
            </a:r>
            <a:r>
              <a:rPr lang="cs-CZ" sz="2800" b="1" dirty="0">
                <a:solidFill>
                  <a:schemeClr val="tx2"/>
                </a:solidFill>
              </a:rPr>
              <a:t>v souladu se závaznou částí Plánu odpadového hospodářství </a:t>
            </a:r>
            <a:r>
              <a:rPr lang="cs-CZ" sz="2800" dirty="0">
                <a:solidFill>
                  <a:schemeClr val="tx2"/>
                </a:solidFill>
              </a:rPr>
              <a:t>České republiky </a:t>
            </a:r>
            <a:r>
              <a:rPr lang="cs-CZ" sz="2800" b="1" dirty="0">
                <a:solidFill>
                  <a:schemeClr val="tx2"/>
                </a:solidFill>
              </a:rPr>
              <a:t>i </a:t>
            </a:r>
            <a:r>
              <a:rPr lang="cs-CZ" sz="2800" b="1" dirty="0">
                <a:solidFill>
                  <a:srgbClr val="FF0000"/>
                </a:solidFill>
              </a:rPr>
              <a:t>krajských plánů</a:t>
            </a:r>
            <a:r>
              <a:rPr lang="cs-CZ" sz="2800" b="1" dirty="0">
                <a:solidFill>
                  <a:schemeClr val="tx2"/>
                </a:solidFill>
              </a:rPr>
              <a:t>.</a:t>
            </a:r>
            <a:endParaRPr lang="cs-CZ" sz="2800" dirty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r>
              <a:rPr lang="cs-CZ" sz="2800" dirty="0">
                <a:solidFill>
                  <a:schemeClr val="tx2"/>
                </a:solidFill>
              </a:rPr>
              <a:t>U projektů materiálového využití odpadů musí být využíváno </a:t>
            </a:r>
            <a:r>
              <a:rPr lang="cs-CZ" sz="2800" b="1" dirty="0">
                <a:solidFill>
                  <a:schemeClr val="tx2"/>
                </a:solidFill>
              </a:rPr>
              <a:t>minimálně 60 % odpadů vstupujících</a:t>
            </a:r>
            <a:r>
              <a:rPr lang="cs-CZ" sz="2800" dirty="0">
                <a:solidFill>
                  <a:schemeClr val="tx2"/>
                </a:solidFill>
              </a:rPr>
              <a:t> do zařízení.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46" y="823465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823018" y="1757966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11747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49" y="6491853"/>
            <a:ext cx="3091251" cy="365125"/>
          </a:xfrm>
        </p:spPr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7" y="149428"/>
            <a:ext cx="862886" cy="862886"/>
          </a:xfrm>
          <a:prstGeom prst="rect">
            <a:avLst/>
          </a:prstGeom>
        </p:spPr>
      </p:pic>
      <p:sp>
        <p:nvSpPr>
          <p:cNvPr id="20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55786" y="702072"/>
            <a:ext cx="11069462" cy="25641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9A329C"/>
                </a:solidFill>
              </a:rPr>
              <a:t>HARMONOGRAM 26. března 2024 zveřejněn na webu OPŽP</a:t>
            </a:r>
          </a:p>
          <a:p>
            <a:endParaRPr lang="cs-CZ" sz="2800" b="1" dirty="0">
              <a:solidFill>
                <a:srgbClr val="9A329C"/>
              </a:solidFill>
            </a:endParaRPr>
          </a:p>
          <a:p>
            <a:endParaRPr lang="cs-CZ" sz="2800" b="1" dirty="0">
              <a:solidFill>
                <a:srgbClr val="9A329C"/>
              </a:solidFill>
            </a:endParaRPr>
          </a:p>
          <a:p>
            <a:r>
              <a:rPr lang="cs-CZ" sz="2800" b="1" dirty="0">
                <a:solidFill>
                  <a:srgbClr val="9A329C"/>
                </a:solidFill>
                <a:hlinkClick r:id="rId4"/>
              </a:rPr>
              <a:t>https://opzp.cz/dokumenty/harmonogram-vyzev/</a:t>
            </a:r>
            <a:endParaRPr lang="cs-CZ" sz="2800" b="1" dirty="0">
              <a:solidFill>
                <a:srgbClr val="9A329C"/>
              </a:solidFill>
            </a:endParaRPr>
          </a:p>
          <a:p>
            <a:endParaRPr lang="cs-CZ" sz="2800" b="1" dirty="0">
              <a:solidFill>
                <a:srgbClr val="9A329C"/>
              </a:solidFill>
            </a:endParaRPr>
          </a:p>
          <a:p>
            <a:endParaRPr lang="cs-CZ" sz="2800" b="1" dirty="0">
              <a:solidFill>
                <a:srgbClr val="9A329C"/>
              </a:solidFill>
            </a:endParaRPr>
          </a:p>
          <a:p>
            <a:r>
              <a:rPr lang="cs-CZ" sz="2800" b="1" dirty="0">
                <a:solidFill>
                  <a:srgbClr val="9A329C"/>
                </a:solidFill>
                <a:hlinkClick r:id="rId5"/>
              </a:rPr>
              <a:t>https://opzp.cz/files/documents/storage/2024/03/26/1711461882_8-verze-HMG24_21-27_clean.xlsx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</a:p>
          <a:p>
            <a:endParaRPr lang="cs-CZ" sz="2800" b="1" dirty="0">
              <a:solidFill>
                <a:srgbClr val="9A329C"/>
              </a:solidFill>
            </a:endParaRPr>
          </a:p>
          <a:p>
            <a:r>
              <a:rPr lang="cs-CZ" sz="2800" b="1" dirty="0">
                <a:solidFill>
                  <a:srgbClr val="9A329C"/>
                </a:solidFill>
              </a:rPr>
              <a:t>Aktuální výzvy </a:t>
            </a:r>
            <a:r>
              <a:rPr lang="cs-CZ" sz="2800" b="1" dirty="0">
                <a:solidFill>
                  <a:srgbClr val="00B050"/>
                </a:solidFill>
              </a:rPr>
              <a:t>č. 60 a 62.</a:t>
            </a:r>
            <a:br>
              <a:rPr lang="cs-CZ" sz="2800" b="1" dirty="0">
                <a:solidFill>
                  <a:srgbClr val="9A329C"/>
                </a:solidFill>
              </a:rPr>
            </a:br>
            <a:endParaRPr lang="cs-CZ" sz="2800" b="1" dirty="0">
              <a:solidFill>
                <a:srgbClr val="9A329C"/>
              </a:solidFill>
            </a:endParaRPr>
          </a:p>
          <a:p>
            <a:r>
              <a:rPr lang="cs-CZ" sz="2800" b="1" dirty="0">
                <a:solidFill>
                  <a:srgbClr val="9A329C"/>
                </a:solidFill>
              </a:rPr>
              <a:t>Připravované výzvy </a:t>
            </a:r>
            <a:r>
              <a:rPr lang="cs-CZ" sz="2800" b="1" dirty="0">
                <a:solidFill>
                  <a:srgbClr val="00B050"/>
                </a:solidFill>
              </a:rPr>
              <a:t>č. 68 a 69 </a:t>
            </a:r>
            <a:r>
              <a:rPr lang="cs-CZ" sz="2800" b="1" dirty="0">
                <a:solidFill>
                  <a:srgbClr val="FF0000"/>
                </a:solidFill>
              </a:rPr>
              <a:t>květen a srpen 2024</a:t>
            </a:r>
            <a:r>
              <a:rPr lang="cs-CZ" sz="2800" b="1" dirty="0">
                <a:solidFill>
                  <a:srgbClr val="9A329C"/>
                </a:solidFill>
              </a:rPr>
              <a:t>.</a:t>
            </a:r>
          </a:p>
        </p:txBody>
      </p:sp>
      <p:sp>
        <p:nvSpPr>
          <p:cNvPr id="21" name="Zaoblený obdélník 12"/>
          <p:cNvSpPr>
            <a:spLocks noChangeArrowheads="1"/>
          </p:cNvSpPr>
          <p:nvPr/>
        </p:nvSpPr>
        <p:spPr bwMode="auto">
          <a:xfrm>
            <a:off x="425013" y="1776938"/>
            <a:ext cx="9176187" cy="70203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4510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288510"/>
            <a:ext cx="11019231" cy="5935860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5914654"/>
            <a:ext cx="11711771" cy="309716"/>
          </a:xfrm>
        </p:spPr>
        <p:txBody>
          <a:bodyPr/>
          <a:lstStyle/>
          <a:p>
            <a:r>
              <a:rPr lang="en-US" sz="1150" b="1" dirty="0">
                <a:solidFill>
                  <a:srgbClr val="9A329C"/>
                </a:solidFill>
              </a:rPr>
              <a:t>Source: ISOH – Integrated System of Waste Management, Ministry of the Environment, 2023</a:t>
            </a:r>
            <a:br>
              <a:rPr lang="cs-CZ" sz="1150" b="1" dirty="0">
                <a:solidFill>
                  <a:srgbClr val="9A329C"/>
                </a:solidFill>
              </a:rPr>
            </a:br>
            <a:br>
              <a:rPr lang="cs-CZ" sz="1150" b="1" dirty="0">
                <a:solidFill>
                  <a:srgbClr val="9A329C"/>
                </a:solidFill>
              </a:rPr>
            </a:br>
            <a:br>
              <a:rPr lang="cs-CZ" sz="1150" b="1" dirty="0">
                <a:solidFill>
                  <a:srgbClr val="9A329C"/>
                </a:solidFill>
              </a:rPr>
            </a:br>
            <a:br>
              <a:rPr lang="cs-CZ" sz="1150" b="1" dirty="0">
                <a:solidFill>
                  <a:srgbClr val="9A329C"/>
                </a:solidFill>
              </a:rPr>
            </a:br>
            <a:r>
              <a:rPr lang="cs-CZ" sz="1150" b="1" dirty="0">
                <a:solidFill>
                  <a:srgbClr val="9A329C"/>
                </a:solidFill>
              </a:rPr>
              <a:t>		https://www.cenia.cz/publikace/statisticka-rocenka-zivotniho-prostredi-cr/statisticka-rocenka-zivotniho-prostredi-cr-2022/</a:t>
            </a:r>
            <a:br>
              <a:rPr lang="cs-CZ" sz="1150" b="1" dirty="0">
                <a:solidFill>
                  <a:srgbClr val="9A329C"/>
                </a:solidFill>
              </a:rPr>
            </a:br>
            <a:endParaRPr lang="en-US" sz="1150" b="1" dirty="0">
              <a:solidFill>
                <a:srgbClr val="9A329C"/>
              </a:solidFill>
            </a:endParaRPr>
          </a:p>
        </p:txBody>
      </p:sp>
      <p:sp>
        <p:nvSpPr>
          <p:cNvPr id="8" name="Zaoblený obdélník 12"/>
          <p:cNvSpPr>
            <a:spLocks noChangeArrowheads="1"/>
          </p:cNvSpPr>
          <p:nvPr/>
        </p:nvSpPr>
        <p:spPr bwMode="auto">
          <a:xfrm>
            <a:off x="10486582" y="1481221"/>
            <a:ext cx="837893" cy="3905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42709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2" y="1133965"/>
            <a:ext cx="8247631" cy="2636192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sz="2300" b="1" u="sng" dirty="0">
                <a:solidFill>
                  <a:srgbClr val="9A329C"/>
                </a:solidFill>
              </a:rPr>
              <a:t>Prevence vzniku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00" b="1" u="sng" dirty="0">
                <a:solidFill>
                  <a:srgbClr val="9A329C"/>
                </a:solidFill>
              </a:rPr>
              <a:t>Materiálové využití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300" b="1" u="sng" dirty="0">
                <a:solidFill>
                  <a:srgbClr val="9A329C"/>
                </a:solidFill>
              </a:rPr>
              <a:t>Energetické využití odpadů</a:t>
            </a:r>
            <a:endParaRPr lang="cs-CZ" sz="2300" dirty="0">
              <a:solidFill>
                <a:schemeClr val="tx2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cs-CZ" sz="2300" b="1" u="sng" dirty="0">
                <a:solidFill>
                  <a:srgbClr val="9A329C"/>
                </a:solidFill>
              </a:rPr>
              <a:t>Sanace starých ekologických zátěží OPATŘENÍ CÍLE 1.6</a:t>
            </a:r>
          </a:p>
          <a:p>
            <a:pPr marL="0" indent="0">
              <a:spcBef>
                <a:spcPts val="300"/>
              </a:spcBef>
              <a:buNone/>
            </a:pPr>
            <a:endParaRPr lang="cs-CZ" sz="2200" b="1" u="sng" dirty="0">
              <a:solidFill>
                <a:srgbClr val="9A329C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76" y="1108049"/>
            <a:ext cx="919888" cy="10576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37" y="1696454"/>
            <a:ext cx="1567469" cy="1229166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2" y="203993"/>
            <a:ext cx="9365366" cy="904056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9A329C"/>
                </a:solidFill>
              </a:rPr>
              <a:t>SC 1.5 Podpora přechodu na oběhové hospodářství účinně využívající zdroje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061" y="4897191"/>
            <a:ext cx="857739" cy="8577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163" y="2653394"/>
            <a:ext cx="3339007" cy="20566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237" y="5289586"/>
            <a:ext cx="2364461" cy="133032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407" y="273207"/>
            <a:ext cx="1820393" cy="180748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195" y="5828906"/>
            <a:ext cx="1040527" cy="102909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3810" y="5754930"/>
            <a:ext cx="808385" cy="95133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1149" y="887621"/>
            <a:ext cx="2580176" cy="161766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4858" y="4060883"/>
            <a:ext cx="3931920" cy="19050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3439" y="6028128"/>
            <a:ext cx="1208646" cy="67813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76" y="3429484"/>
            <a:ext cx="3362923" cy="22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2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2000"/>
              <a:t>Strana </a:t>
            </a:r>
            <a:fld id="{ED849EA6-AEEF-9E42-A9CB-11D1C1A366AE}" type="slidenum">
              <a:rPr lang="cs-CZ" sz="2000" smtClean="0"/>
              <a:pPr/>
              <a:t>21</a:t>
            </a:fld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224" y="769032"/>
            <a:ext cx="1080000" cy="108000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87187"/>
            <a:ext cx="11269723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2024/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61. Výzva - Podpora pro energetické využívání odpadů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12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90" y="1849032"/>
            <a:ext cx="11457660" cy="2993579"/>
          </a:xfrm>
        </p:spPr>
        <p:txBody>
          <a:bodyPr>
            <a:noAutofit/>
          </a:bodyPr>
          <a:lstStyle/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31. 1. – 26. 4. 2024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Kolová výzva s alokací 500 mil. Kč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  <a:hlinkClick r:id="rId3"/>
              </a:rPr>
              <a:t>https://opzp.cz/dotace/61-vyzva/</a:t>
            </a:r>
            <a:r>
              <a:rPr lang="cs-CZ" sz="2500" b="1" dirty="0">
                <a:solidFill>
                  <a:srgbClr val="00B050"/>
                </a:solidFill>
              </a:rPr>
              <a:t>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Výstavba a modernizace bioplynových stanic.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Výroba paliv z odpadů katalogového čísla 20 01 25.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O dotaci na projekty bude možné žádat bez omezení, dle </a:t>
            </a:r>
            <a:r>
              <a:rPr lang="cs-CZ" sz="2500" b="1" dirty="0" err="1">
                <a:solidFill>
                  <a:srgbClr val="00B050"/>
                </a:solidFill>
              </a:rPr>
              <a:t>PrŽaP</a:t>
            </a:r>
            <a:r>
              <a:rPr lang="cs-CZ" sz="2500" b="1" dirty="0">
                <a:solidFill>
                  <a:srgbClr val="00B050"/>
                </a:solidFill>
              </a:rPr>
              <a:t> a pro všechny subjekty.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Míra podpory 70 % ; příp. dle VP / de </a:t>
            </a:r>
            <a:r>
              <a:rPr lang="cs-CZ" sz="2500" b="1" dirty="0" err="1">
                <a:solidFill>
                  <a:srgbClr val="00B050"/>
                </a:solidFill>
              </a:rPr>
              <a:t>minimis</a:t>
            </a:r>
            <a:r>
              <a:rPr lang="cs-CZ" sz="25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1049535"/>
            <a:ext cx="10083362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tx2"/>
                </a:solidFill>
              </a:rPr>
              <a:t>1.5.9 Zařízení pro energetické využití odpadů</a:t>
            </a:r>
          </a:p>
        </p:txBody>
      </p:sp>
    </p:spTree>
    <p:extLst>
      <p:ext uri="{BB962C8B-B14F-4D97-AF65-F5344CB8AC3E}">
        <p14:creationId xmlns:p14="http://schemas.microsoft.com/office/powerpoint/2010/main" val="12409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2000"/>
              <a:t>Strana </a:t>
            </a:r>
            <a:fld id="{ED849EA6-AEEF-9E42-A9CB-11D1C1A366AE}" type="slidenum">
              <a:rPr lang="cs-CZ" sz="2000" smtClean="0"/>
              <a:pPr/>
              <a:t>22</a:t>
            </a:fld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19" y="328760"/>
            <a:ext cx="1080000" cy="108000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87187"/>
            <a:ext cx="11269723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2023-2024/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62. Výzva - Chemická recyklace odpadů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12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90" y="2514544"/>
            <a:ext cx="11457660" cy="2993579"/>
          </a:xfrm>
        </p:spPr>
        <p:txBody>
          <a:bodyPr>
            <a:noAutofit/>
          </a:bodyPr>
          <a:lstStyle/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15. 11. 2023 - 28. 6. 2024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Průběžná výzva s alokací 200 mil. Kč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Dotace na budování a modernizace zařízení pro chemickou recyklaci odpadů.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O dotaci na projekty bude možné žádat bez omezení, dle </a:t>
            </a:r>
            <a:r>
              <a:rPr lang="cs-CZ" sz="2500" b="1" dirty="0" err="1">
                <a:solidFill>
                  <a:srgbClr val="00B050"/>
                </a:solidFill>
              </a:rPr>
              <a:t>PrŽaP</a:t>
            </a:r>
            <a:r>
              <a:rPr lang="cs-CZ" sz="2500" b="1" dirty="0">
                <a:solidFill>
                  <a:srgbClr val="00B050"/>
                </a:solidFill>
              </a:rPr>
              <a:t> a pro všechny subjekty.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Míra podpory 85 % ; příp. dle VP / de </a:t>
            </a:r>
            <a:r>
              <a:rPr lang="cs-CZ" sz="2500" b="1" dirty="0" err="1">
                <a:solidFill>
                  <a:srgbClr val="00B050"/>
                </a:solidFill>
              </a:rPr>
              <a:t>minimis</a:t>
            </a:r>
            <a:r>
              <a:rPr lang="cs-CZ" sz="25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9" y="1049535"/>
            <a:ext cx="10125400" cy="618722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</a:rPr>
              <a:t>1.5.10 Budování a modernizace zařízení pro chemickou recyklaci odpadů</a:t>
            </a:r>
            <a:br>
              <a:rPr lang="cs-CZ" sz="2000" b="1" dirty="0">
                <a:solidFill>
                  <a:schemeClr val="tx2"/>
                </a:solidFill>
              </a:rPr>
            </a:b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rgbClr val="9A329C"/>
                </a:solidFill>
              </a:rPr>
              <a:t>Vyhlášené podmínky výzvy </a:t>
            </a:r>
            <a:r>
              <a:rPr lang="cs-CZ" sz="2000" b="1" dirty="0">
                <a:solidFill>
                  <a:srgbClr val="00B050"/>
                </a:solidFill>
              </a:rPr>
              <a:t>č. 62:</a:t>
            </a:r>
            <a:br>
              <a:rPr lang="cs-CZ" sz="2000" b="1" dirty="0">
                <a:solidFill>
                  <a:srgbClr val="9A329C"/>
                </a:solidFill>
              </a:rPr>
            </a:br>
            <a:r>
              <a:rPr lang="cs-CZ" sz="2800" b="1" dirty="0">
                <a:solidFill>
                  <a:srgbClr val="9A329C"/>
                </a:solidFill>
                <a:hlinkClick r:id="rId3"/>
              </a:rPr>
              <a:t>https://opzp.cz/dotace/62-vyzva/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br>
              <a:rPr lang="cs-CZ" sz="2000" b="1" dirty="0">
                <a:solidFill>
                  <a:srgbClr val="9A329C"/>
                </a:solidFill>
              </a:rPr>
            </a:br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45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2000"/>
              <a:t>Strana </a:t>
            </a:r>
            <a:fld id="{ED849EA6-AEEF-9E42-A9CB-11D1C1A366AE}" type="slidenum">
              <a:rPr lang="cs-CZ" sz="2000" smtClean="0"/>
              <a:pPr/>
              <a:t>23</a:t>
            </a:fld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19" y="328760"/>
            <a:ext cx="1080000" cy="108000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178147"/>
            <a:ext cx="11269723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2023-2024/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62. Výzva - Chemická recyklace odpadů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12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22" y="1770418"/>
            <a:ext cx="11807278" cy="2993579"/>
          </a:xfrm>
        </p:spPr>
        <p:txBody>
          <a:bodyPr>
            <a:noAutofit/>
          </a:bodyPr>
          <a:lstStyle/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Výstavba/modernizace zařízení pro chemickou recyklaci odpadů. V rámci aktivity budou podporována pouze ta zařízení, která alespoň ze 80 % zpracovávají odpad následujících katalogových čísel dle Katalogu odpadů: plasty 15 01 02 a 20 01 39, a plasty vzniklé úpravou odpadu komunálního původu 19 12 04 a 19 12 12.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Výstupy ze zařízení musí alespoň ze 70 % směřovat k následnému materiálovému využití - </a:t>
            </a:r>
            <a:r>
              <a:rPr lang="cs-CZ" dirty="0">
                <a:solidFill>
                  <a:schemeClr val="tx2"/>
                </a:solidFill>
              </a:rPr>
              <a:t>Toto žadatel k žádosti doloží prohlášením budoucího odběratele, který disponuje potřebnou technologií pro zajištění materiálové koncovky. </a:t>
            </a:r>
            <a:endParaRPr lang="cs-CZ" sz="2500" b="1" dirty="0">
              <a:solidFill>
                <a:schemeClr val="tx2"/>
              </a:solidFill>
            </a:endParaRP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U projektů, které zpracovávají více než 9 217 t odpadu ročně, je třeba provést individuální posouzení klimatického dopadu dle Technických pokynů pro prověřování infrastruktury z hlediska klimatického dopadu.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9" y="690418"/>
            <a:ext cx="10125400" cy="618722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</a:rPr>
              <a:t>1.5.10 Budování a modernizace zařízení pro chemickou recyklaci odpadů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chemeClr val="tx2"/>
                </a:solidFill>
              </a:rPr>
              <a:t>Podmínky vyhlášené podmínky výzvy č. 62 k 1. listopadu 2023.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rgbClr val="9A329C"/>
                </a:solidFill>
                <a:hlinkClick r:id="rId3"/>
              </a:rPr>
              <a:t>https://opzp.cz/dotace/62-vyzva/</a:t>
            </a:r>
            <a:r>
              <a:rPr lang="cs-CZ" sz="2000" b="1" dirty="0">
                <a:solidFill>
                  <a:srgbClr val="9A329C"/>
                </a:solidFill>
              </a:rPr>
              <a:t> </a:t>
            </a:r>
            <a:br>
              <a:rPr lang="cs-CZ" sz="2000" b="1" dirty="0">
                <a:solidFill>
                  <a:srgbClr val="9A329C"/>
                </a:solidFill>
              </a:rPr>
            </a:br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4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408" y="534043"/>
            <a:ext cx="10613714" cy="502919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Základní podmínky podpory pro Specifický Cíl 1.5 - III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781" y="1270608"/>
            <a:ext cx="9292443" cy="463348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cs-CZ" sz="2350" dirty="0">
                <a:solidFill>
                  <a:schemeClr val="tx2"/>
                </a:solidFill>
              </a:rPr>
              <a:t>Nepodporujeme nakládání se </a:t>
            </a:r>
            <a:r>
              <a:rPr lang="cs-CZ" sz="2350" b="1" dirty="0">
                <a:solidFill>
                  <a:srgbClr val="FF0000"/>
                </a:solidFill>
              </a:rPr>
              <a:t>směsným komunálním odpadem.</a:t>
            </a:r>
          </a:p>
          <a:p>
            <a:pPr>
              <a:spcBef>
                <a:spcPts val="300"/>
              </a:spcBef>
            </a:pPr>
            <a:r>
              <a:rPr lang="cs-CZ" sz="2350" b="1" dirty="0">
                <a:solidFill>
                  <a:srgbClr val="FF0000"/>
                </a:solidFill>
              </a:rPr>
              <a:t>Nepodporujeme </a:t>
            </a:r>
            <a:r>
              <a:rPr lang="cs-CZ" sz="2350" dirty="0">
                <a:solidFill>
                  <a:schemeClr val="tx2"/>
                </a:solidFill>
              </a:rPr>
              <a:t>tepelné zpracování odpadů s koncovým výstupem určeným k energetickému využití, </a:t>
            </a:r>
            <a:r>
              <a:rPr lang="cs-CZ" sz="2350" b="1" dirty="0">
                <a:solidFill>
                  <a:schemeClr val="tx2"/>
                </a:solidFill>
              </a:rPr>
              <a:t>S VÝJIMKOU MATERIÁLOVÉHO VYUŽITÍ</a:t>
            </a:r>
            <a:r>
              <a:rPr lang="cs-CZ" sz="235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300"/>
              </a:spcBef>
            </a:pPr>
            <a:r>
              <a:rPr lang="cs-CZ" sz="2350" b="1" dirty="0">
                <a:solidFill>
                  <a:srgbClr val="FF0000"/>
                </a:solidFill>
              </a:rPr>
              <a:t>POZOR</a:t>
            </a:r>
            <a:r>
              <a:rPr lang="cs-CZ" sz="2350" dirty="0">
                <a:solidFill>
                  <a:schemeClr val="tx2"/>
                </a:solidFill>
              </a:rPr>
              <a:t> na možnosti nového zákona o odpadech </a:t>
            </a:r>
            <a:r>
              <a:rPr lang="cs-CZ" sz="2350" b="1" dirty="0">
                <a:solidFill>
                  <a:srgbClr val="FF0000"/>
                </a:solidFill>
              </a:rPr>
              <a:t>komplikovaného</a:t>
            </a:r>
            <a:r>
              <a:rPr lang="cs-CZ" sz="2350" dirty="0">
                <a:solidFill>
                  <a:schemeClr val="tx2"/>
                </a:solidFill>
              </a:rPr>
              <a:t> </a:t>
            </a:r>
            <a:r>
              <a:rPr lang="cs-CZ" sz="2350" b="1" dirty="0">
                <a:solidFill>
                  <a:schemeClr val="tx2"/>
                </a:solidFill>
              </a:rPr>
              <a:t>přechodu odpad/</a:t>
            </a:r>
            <a:r>
              <a:rPr lang="cs-CZ" sz="2350" b="1" dirty="0" err="1">
                <a:solidFill>
                  <a:schemeClr val="tx2"/>
                </a:solidFill>
              </a:rPr>
              <a:t>neodpad</a:t>
            </a:r>
            <a:r>
              <a:rPr lang="cs-CZ" sz="2350" dirty="0">
                <a:solidFill>
                  <a:schemeClr val="tx2"/>
                </a:solidFill>
              </a:rPr>
              <a:t> související s výstupním produktem/surovinou/výrobkem. 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804" y="1170433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674233" y="3160514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33439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283465"/>
            <a:ext cx="10613714" cy="502919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Specifický Cíl 1.5 – dokumenty k podávaném projektu 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83" y="1013265"/>
            <a:ext cx="11444825" cy="51040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200" b="1" dirty="0">
                <a:solidFill>
                  <a:schemeClr val="tx2"/>
                </a:solidFill>
              </a:rPr>
              <a:t>Úplný seznam podmínek </a:t>
            </a:r>
            <a:r>
              <a:rPr lang="pl-PL" sz="2200" dirty="0">
                <a:solidFill>
                  <a:schemeClr val="tx2"/>
                </a:solidFill>
              </a:rPr>
              <a:t>v </a:t>
            </a:r>
            <a:r>
              <a:rPr lang="pl-PL" sz="2200" b="1" dirty="0">
                <a:solidFill>
                  <a:schemeClr val="tx2"/>
                </a:solidFill>
              </a:rPr>
              <a:t>Pravidla pro žadatele a příjemce podpory PrŽaP: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200" b="1" u="sng" dirty="0">
                <a:solidFill>
                  <a:srgbClr val="FF0000"/>
                </a:solidFill>
                <a:hlinkClick r:id="rId2"/>
              </a:rPr>
              <a:t>https://opzp.cz/dokumenty/pravidla-pro-zadatele/</a:t>
            </a:r>
            <a:endParaRPr lang="pl-PL" sz="2200" b="1" u="sng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200" b="1" dirty="0">
                <a:solidFill>
                  <a:srgbClr val="FF0000"/>
                </a:solidFill>
              </a:rPr>
              <a:t>Podepsaná</a:t>
            </a:r>
            <a:r>
              <a:rPr lang="pl-PL" sz="2200" dirty="0">
                <a:solidFill>
                  <a:schemeClr val="tx2"/>
                </a:solidFill>
              </a:rPr>
              <a:t> </a:t>
            </a:r>
            <a:r>
              <a:rPr lang="pl-PL" sz="2200" b="1" dirty="0">
                <a:solidFill>
                  <a:schemeClr val="tx2"/>
                </a:solidFill>
              </a:rPr>
              <a:t>analýza potenciálu produkce </a:t>
            </a:r>
            <a:r>
              <a:rPr lang="pl-PL" sz="2200" dirty="0">
                <a:solidFill>
                  <a:schemeClr val="tx2"/>
                </a:solidFill>
              </a:rPr>
              <a:t>druhů </a:t>
            </a:r>
            <a:r>
              <a:rPr lang="pl-PL" sz="2200" b="1" dirty="0">
                <a:solidFill>
                  <a:schemeClr val="tx2"/>
                </a:solidFill>
              </a:rPr>
              <a:t>odpadů</a:t>
            </a:r>
            <a:r>
              <a:rPr lang="pl-PL" sz="2200" dirty="0">
                <a:solidFill>
                  <a:schemeClr val="tx2"/>
                </a:solidFill>
              </a:rPr>
              <a:t> </a:t>
            </a:r>
            <a:r>
              <a:rPr lang="pl-PL" sz="2200" b="1" dirty="0">
                <a:solidFill>
                  <a:schemeClr val="tx2"/>
                </a:solidFill>
              </a:rPr>
              <a:t>(</a:t>
            </a:r>
            <a:r>
              <a:rPr lang="pl-PL" sz="2200" b="1" dirty="0">
                <a:solidFill>
                  <a:srgbClr val="FF0000"/>
                </a:solidFill>
              </a:rPr>
              <a:t>APPO</a:t>
            </a:r>
            <a:r>
              <a:rPr lang="pl-PL" sz="2200" b="1" dirty="0">
                <a:solidFill>
                  <a:schemeClr val="tx2"/>
                </a:solidFill>
              </a:rPr>
              <a:t>) </a:t>
            </a:r>
            <a:r>
              <a:rPr lang="pl-PL" sz="2200" dirty="0">
                <a:solidFill>
                  <a:schemeClr val="tx2"/>
                </a:solidFill>
              </a:rPr>
              <a:t>v požadované struktuře, kdo zpracoval a </a:t>
            </a:r>
            <a:r>
              <a:rPr lang="pl-PL" sz="2200" b="1" dirty="0">
                <a:solidFill>
                  <a:srgbClr val="FF0000"/>
                </a:solidFill>
              </a:rPr>
              <a:t>datum</a:t>
            </a:r>
            <a:r>
              <a:rPr lang="pl-PL" sz="2200" b="1" dirty="0">
                <a:solidFill>
                  <a:schemeClr val="tx2"/>
                </a:solidFill>
              </a:rPr>
              <a:t>!</a:t>
            </a:r>
            <a:endParaRPr lang="pl-PL" sz="22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200" b="1" dirty="0">
                <a:solidFill>
                  <a:schemeClr val="tx2"/>
                </a:solidFill>
              </a:rPr>
              <a:t>Indikátory</a:t>
            </a:r>
            <a:r>
              <a:rPr lang="pl-PL" sz="2200" dirty="0">
                <a:solidFill>
                  <a:schemeClr val="tx2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200" dirty="0">
                <a:solidFill>
                  <a:schemeClr val="tx2"/>
                </a:solidFill>
              </a:rPr>
              <a:t>Zkrácená </a:t>
            </a:r>
            <a:r>
              <a:rPr lang="pl-PL" sz="2200" b="1" dirty="0">
                <a:solidFill>
                  <a:schemeClr val="tx2"/>
                </a:solidFill>
              </a:rPr>
              <a:t>projektová </a:t>
            </a:r>
            <a:r>
              <a:rPr lang="pl-PL" sz="2200" b="1" dirty="0">
                <a:solidFill>
                  <a:srgbClr val="FF0000"/>
                </a:solidFill>
              </a:rPr>
              <a:t>dokumentace</a:t>
            </a:r>
            <a:r>
              <a:rPr lang="pl-PL" sz="2200" b="1" dirty="0">
                <a:solidFill>
                  <a:schemeClr val="tx2"/>
                </a:solidFill>
              </a:rPr>
              <a:t> </a:t>
            </a:r>
            <a:r>
              <a:rPr lang="pl-PL" sz="2200" dirty="0">
                <a:solidFill>
                  <a:schemeClr val="tx2"/>
                </a:solidFill>
              </a:rPr>
              <a:t>pro dodávky, celá pro stavby a </a:t>
            </a:r>
            <a:r>
              <a:rPr lang="pl-PL" sz="2200" b="1" dirty="0">
                <a:solidFill>
                  <a:schemeClr val="tx2"/>
                </a:solidFill>
              </a:rPr>
              <a:t>příslušná rozhodnutí</a:t>
            </a:r>
            <a:r>
              <a:rPr lang="pl-PL" sz="2200" dirty="0">
                <a:solidFill>
                  <a:schemeClr val="tx2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200" dirty="0">
                <a:solidFill>
                  <a:schemeClr val="tx2"/>
                </a:solidFill>
              </a:rPr>
              <a:t>Vyřešený </a:t>
            </a:r>
            <a:r>
              <a:rPr lang="pl-PL" sz="2200" b="1" dirty="0">
                <a:solidFill>
                  <a:srgbClr val="FF0000"/>
                </a:solidFill>
              </a:rPr>
              <a:t>majetkoprávní</a:t>
            </a:r>
            <a:r>
              <a:rPr lang="pl-PL" sz="2200" b="1" dirty="0">
                <a:solidFill>
                  <a:schemeClr val="tx2"/>
                </a:solidFill>
              </a:rPr>
              <a:t> vztah </a:t>
            </a:r>
            <a:r>
              <a:rPr lang="pl-PL" sz="2200" dirty="0">
                <a:solidFill>
                  <a:schemeClr val="tx2"/>
                </a:solidFill>
              </a:rPr>
              <a:t>k dotčeným nemovitostem (nájem, vlastnictví).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200" dirty="0">
                <a:solidFill>
                  <a:schemeClr val="tx2"/>
                </a:solidFill>
              </a:rPr>
              <a:t>Vyhovující </a:t>
            </a:r>
            <a:r>
              <a:rPr lang="pl-PL" sz="2200" b="1" dirty="0">
                <a:solidFill>
                  <a:schemeClr val="tx2"/>
                </a:solidFill>
              </a:rPr>
              <a:t>ekonomické</a:t>
            </a:r>
            <a:r>
              <a:rPr lang="pl-PL" sz="2200" dirty="0">
                <a:solidFill>
                  <a:schemeClr val="tx2"/>
                </a:solidFill>
              </a:rPr>
              <a:t> vyhodnocení – </a:t>
            </a:r>
            <a:r>
              <a:rPr lang="pl-PL" sz="2200" b="1" dirty="0">
                <a:solidFill>
                  <a:schemeClr val="tx2"/>
                </a:solidFill>
              </a:rPr>
              <a:t>kumulativní </a:t>
            </a:r>
            <a:r>
              <a:rPr lang="pl-PL" sz="2200" b="1" dirty="0">
                <a:solidFill>
                  <a:srgbClr val="FF0000"/>
                </a:solidFill>
              </a:rPr>
              <a:t>rozpočet v .XLS</a:t>
            </a:r>
            <a:r>
              <a:rPr lang="pl-PL" sz="2200" dirty="0">
                <a:solidFill>
                  <a:schemeClr val="tx2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200" b="1" dirty="0">
                <a:solidFill>
                  <a:schemeClr val="tx2"/>
                </a:solidFill>
              </a:rPr>
              <a:t>Předběžný</a:t>
            </a:r>
            <a:r>
              <a:rPr lang="pl-PL" sz="2200" dirty="0">
                <a:solidFill>
                  <a:schemeClr val="tx2"/>
                </a:solidFill>
              </a:rPr>
              <a:t> výpočet potenciálně získatelných </a:t>
            </a:r>
            <a:r>
              <a:rPr lang="pl-PL" sz="2200" b="1" dirty="0">
                <a:solidFill>
                  <a:srgbClr val="FF0000"/>
                </a:solidFill>
              </a:rPr>
              <a:t>bodů</a:t>
            </a:r>
            <a:r>
              <a:rPr lang="pl-PL" sz="2200" b="1" dirty="0">
                <a:solidFill>
                  <a:schemeClr val="tx2"/>
                </a:solidFill>
              </a:rPr>
              <a:t> dle kritérií výzvy</a:t>
            </a:r>
            <a:r>
              <a:rPr lang="pl-PL" sz="2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25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030" y="447021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685128" y="2463943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44701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80" y="1088843"/>
            <a:ext cx="11777220" cy="492861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150" b="1" dirty="0">
                <a:solidFill>
                  <a:srgbClr val="FF0000"/>
                </a:solidFill>
              </a:rPr>
              <a:t>Nákladovost</a:t>
            </a:r>
            <a:r>
              <a:rPr lang="pl-PL" sz="2150" dirty="0">
                <a:solidFill>
                  <a:schemeClr val="tx2"/>
                </a:solidFill>
              </a:rPr>
              <a:t> musí odpovídat charakteru předmětu a podmínkám výzvy.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150" b="1" dirty="0">
                <a:solidFill>
                  <a:schemeClr val="tx2"/>
                </a:solidFill>
              </a:rPr>
              <a:t>Rozsah projektu</a:t>
            </a:r>
            <a:r>
              <a:rPr lang="pl-PL" sz="2150" dirty="0">
                <a:solidFill>
                  <a:schemeClr val="tx2"/>
                </a:solidFill>
              </a:rPr>
              <a:t> pro ceny v místě a čase obvyklém pro dané odvětví.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150" b="1" dirty="0">
                <a:solidFill>
                  <a:schemeClr val="tx2"/>
                </a:solidFill>
              </a:rPr>
              <a:t>Výzvou stanovené % poměry </a:t>
            </a:r>
            <a:r>
              <a:rPr lang="pl-PL" sz="2150" dirty="0">
                <a:solidFill>
                  <a:schemeClr val="tx2"/>
                </a:solidFill>
              </a:rPr>
              <a:t>dotačního rožložení uznatelných nákladů MUSÍ ODPOVÍDAT.</a:t>
            </a:r>
            <a:endParaRPr lang="pl-PL" sz="2150" b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150" dirty="0">
                <a:solidFill>
                  <a:schemeClr val="tx2"/>
                </a:solidFill>
              </a:rPr>
              <a:t>Reálný </a:t>
            </a:r>
            <a:r>
              <a:rPr lang="pl-PL" sz="2150" b="1" dirty="0">
                <a:solidFill>
                  <a:srgbClr val="FF0000"/>
                </a:solidFill>
              </a:rPr>
              <a:t>harmonogram</a:t>
            </a:r>
            <a:r>
              <a:rPr lang="pl-PL" sz="2150" dirty="0">
                <a:solidFill>
                  <a:schemeClr val="tx2"/>
                </a:solidFill>
              </a:rPr>
              <a:t> pro </a:t>
            </a:r>
            <a:r>
              <a:rPr lang="pl-PL" sz="2150" b="1" dirty="0">
                <a:solidFill>
                  <a:schemeClr val="tx2"/>
                </a:solidFill>
              </a:rPr>
              <a:t>zahájení</a:t>
            </a:r>
            <a:r>
              <a:rPr lang="pl-PL" sz="2150" dirty="0">
                <a:solidFill>
                  <a:schemeClr val="tx2"/>
                </a:solidFill>
              </a:rPr>
              <a:t> a </a:t>
            </a:r>
            <a:r>
              <a:rPr lang="pl-PL" sz="2150" b="1" dirty="0">
                <a:solidFill>
                  <a:schemeClr val="tx2"/>
                </a:solidFill>
              </a:rPr>
              <a:t>ukončení</a:t>
            </a:r>
            <a:r>
              <a:rPr lang="pl-PL" sz="2150" dirty="0">
                <a:solidFill>
                  <a:schemeClr val="tx2"/>
                </a:solidFill>
              </a:rPr>
              <a:t> realizace </a:t>
            </a:r>
            <a:r>
              <a:rPr lang="pl-PL" sz="2150" b="1" dirty="0">
                <a:solidFill>
                  <a:schemeClr val="tx2"/>
                </a:solidFill>
              </a:rPr>
              <a:t>projektu</a:t>
            </a:r>
            <a:r>
              <a:rPr lang="pl-PL" sz="2150" dirty="0">
                <a:solidFill>
                  <a:schemeClr val="tx2"/>
                </a:solidFill>
              </a:rPr>
              <a:t>, který je pod </a:t>
            </a:r>
            <a:r>
              <a:rPr lang="pl-PL" sz="2150" b="1" dirty="0">
                <a:solidFill>
                  <a:srgbClr val="FF0000"/>
                </a:solidFill>
              </a:rPr>
              <a:t>sankcí</a:t>
            </a:r>
            <a:r>
              <a:rPr lang="pl-PL" sz="2150" dirty="0">
                <a:solidFill>
                  <a:schemeClr val="tx2"/>
                </a:solidFill>
              </a:rPr>
              <a:t> krácení dotace.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150" b="1" dirty="0">
                <a:solidFill>
                  <a:schemeClr val="tx2"/>
                </a:solidFill>
              </a:rPr>
              <a:t>Minimální způsobilé výdaje </a:t>
            </a:r>
            <a:r>
              <a:rPr lang="pl-PL" sz="2150" dirty="0">
                <a:solidFill>
                  <a:schemeClr val="tx2"/>
                </a:solidFill>
              </a:rPr>
              <a:t>projektu </a:t>
            </a:r>
            <a:r>
              <a:rPr lang="pl-PL" sz="2150" b="1" dirty="0">
                <a:solidFill>
                  <a:schemeClr val="tx2"/>
                </a:solidFill>
              </a:rPr>
              <a:t>500.000 Kč</a:t>
            </a:r>
            <a:r>
              <a:rPr lang="pl-PL" sz="2150" dirty="0">
                <a:solidFill>
                  <a:schemeClr val="tx2"/>
                </a:solidFill>
              </a:rPr>
              <a:t> bez DPH.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150" dirty="0">
                <a:solidFill>
                  <a:schemeClr val="tx2"/>
                </a:solidFill>
              </a:rPr>
              <a:t>Úplný výpis z </a:t>
            </a:r>
            <a:r>
              <a:rPr lang="pl-PL" sz="2150" b="1" dirty="0">
                <a:solidFill>
                  <a:schemeClr val="tx2"/>
                </a:solidFill>
              </a:rPr>
              <a:t>evidence</a:t>
            </a:r>
            <a:r>
              <a:rPr lang="pl-PL" sz="2150" dirty="0">
                <a:solidFill>
                  <a:schemeClr val="tx2"/>
                </a:solidFill>
              </a:rPr>
              <a:t> </a:t>
            </a:r>
            <a:r>
              <a:rPr lang="pl-PL" sz="2150" b="1" dirty="0">
                <a:solidFill>
                  <a:schemeClr val="tx2"/>
                </a:solidFill>
              </a:rPr>
              <a:t>skutečných</a:t>
            </a:r>
            <a:r>
              <a:rPr lang="pl-PL" sz="2150" dirty="0">
                <a:solidFill>
                  <a:schemeClr val="tx2"/>
                </a:solidFill>
              </a:rPr>
              <a:t> </a:t>
            </a:r>
            <a:r>
              <a:rPr lang="pl-PL" sz="2150" b="1" dirty="0">
                <a:solidFill>
                  <a:schemeClr val="tx2"/>
                </a:solidFill>
              </a:rPr>
              <a:t>majitelů</a:t>
            </a:r>
            <a:r>
              <a:rPr lang="pl-PL" sz="2150" dirty="0">
                <a:solidFill>
                  <a:schemeClr val="tx2"/>
                </a:solidFill>
              </a:rPr>
              <a:t> </a:t>
            </a:r>
            <a:r>
              <a:rPr lang="pl-PL" sz="2150" dirty="0">
                <a:solidFill>
                  <a:srgbClr val="FF0000"/>
                </a:solidFill>
              </a:rPr>
              <a:t>s datem před podáním projektu</a:t>
            </a:r>
            <a:r>
              <a:rPr lang="pl-PL" sz="2150" dirty="0">
                <a:solidFill>
                  <a:schemeClr val="tx2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150" dirty="0">
                <a:solidFill>
                  <a:schemeClr val="tx2"/>
                </a:solidFill>
              </a:rPr>
              <a:t>V </a:t>
            </a:r>
            <a:r>
              <a:rPr lang="pl-PL" sz="2150" b="1" dirty="0">
                <a:solidFill>
                  <a:schemeClr val="tx2"/>
                </a:solidFill>
              </a:rPr>
              <a:t>případě veřejné podpory </a:t>
            </a:r>
            <a:r>
              <a:rPr lang="pl-PL" sz="2150" dirty="0">
                <a:solidFill>
                  <a:schemeClr val="tx2"/>
                </a:solidFill>
              </a:rPr>
              <a:t>– doklady k posouzení typu VP a prohlášení o její typu.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150" b="1" dirty="0">
                <a:solidFill>
                  <a:srgbClr val="FF0000"/>
                </a:solidFill>
              </a:rPr>
              <a:t>Plné moci </a:t>
            </a:r>
            <a:r>
              <a:rPr lang="pl-PL" sz="2150" dirty="0">
                <a:solidFill>
                  <a:schemeClr val="tx2"/>
                </a:solidFill>
              </a:rPr>
              <a:t>pro administrátora dotace.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150" b="1" dirty="0">
                <a:solidFill>
                  <a:schemeClr val="tx2"/>
                </a:solidFill>
              </a:rPr>
              <a:t>Kontaktní</a:t>
            </a:r>
            <a:r>
              <a:rPr lang="pl-PL" sz="2150" dirty="0">
                <a:solidFill>
                  <a:schemeClr val="tx2"/>
                </a:solidFill>
              </a:rPr>
              <a:t> údaje na administrátora vč. </a:t>
            </a:r>
            <a:r>
              <a:rPr lang="pl-PL" sz="2150" b="1" dirty="0">
                <a:solidFill>
                  <a:schemeClr val="tx2"/>
                </a:solidFill>
              </a:rPr>
              <a:t>emailu</a:t>
            </a:r>
            <a:r>
              <a:rPr lang="pl-PL" sz="2150" dirty="0">
                <a:solidFill>
                  <a:schemeClr val="tx2"/>
                </a:solidFill>
              </a:rPr>
              <a:t> a </a:t>
            </a:r>
            <a:r>
              <a:rPr lang="pl-PL" sz="2150" b="1" dirty="0">
                <a:solidFill>
                  <a:srgbClr val="FF0000"/>
                </a:solidFill>
              </a:rPr>
              <a:t>mobilu</a:t>
            </a:r>
            <a:r>
              <a:rPr lang="pl-PL" sz="215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902" y="3370744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911725" y="4321652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892013" y="372788"/>
            <a:ext cx="10613714" cy="502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9A329C"/>
                </a:solidFill>
              </a:rPr>
              <a:t>Specifický Cíl 1.5 – dokumenty k podávaném projektu II</a:t>
            </a:r>
          </a:p>
        </p:txBody>
      </p:sp>
    </p:spTree>
    <p:extLst>
      <p:ext uri="{BB962C8B-B14F-4D97-AF65-F5344CB8AC3E}">
        <p14:creationId xmlns:p14="http://schemas.microsoft.com/office/powerpoint/2010/main" val="1909018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9" y="1269247"/>
            <a:ext cx="11619341" cy="618722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1.5.1 Kompostéry pro předcházení vzniku komunálních odpadů</a:t>
            </a:r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2000"/>
              <a:t>Strana </a:t>
            </a:r>
            <a:fld id="{ED849EA6-AEEF-9E42-A9CB-11D1C1A366AE}" type="slidenum">
              <a:rPr lang="cs-CZ" sz="2000" smtClean="0"/>
              <a:pPr/>
              <a:t>27</a:t>
            </a:fld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51" y="2998478"/>
            <a:ext cx="1080000" cy="1080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72659" y="1699325"/>
            <a:ext cx="11141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</a:rPr>
              <a:t>1.5.2 RE-USE centra pro opětovné použití výrobků, včetně aktivit pro opravy a prodlužování životnosti výrobků a prevence vzniku </a:t>
            </a:r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komunálních odpadů a vybavení těchto center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87187"/>
            <a:ext cx="11269723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2024/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68. Výzva - kompostéry; RE-USE centra; vratné nádobí a obaly, sběrné dvory, </a:t>
            </a:r>
            <a:r>
              <a:rPr lang="cs-CZ" sz="2800" b="1" dirty="0" err="1">
                <a:solidFill>
                  <a:srgbClr val="9A329C"/>
                </a:solidFill>
                <a:cs typeface="Arial" charset="0"/>
              </a:rPr>
              <a:t>door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-to-</a:t>
            </a:r>
            <a:r>
              <a:rPr lang="cs-CZ" sz="2800" b="1" dirty="0" err="1">
                <a:solidFill>
                  <a:srgbClr val="9A329C"/>
                </a:solidFill>
                <a:cs typeface="Arial" charset="0"/>
              </a:rPr>
              <a:t>door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 systémy, PAYT 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12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90" y="3419001"/>
            <a:ext cx="11457660" cy="2598341"/>
          </a:xfrm>
        </p:spPr>
        <p:txBody>
          <a:bodyPr>
            <a:noAutofit/>
          </a:bodyPr>
          <a:lstStyle/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28. 8. 2024 - 28. 2. 2025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Průběžná výzva s alokací 400 mil. Kč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Dotace pro výše zmíněné zaměření pro obce, městské části hl. města Prahy, dobrovolné svazky obcí, obchodní společnosti a družstva 100% vlastněná veřejnoprávními subjekty a příspěvkové organizace zřízené ÚSC.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 dotaci na projekty zavedení a rozšíření systémů pro oddělený sběr a svoz </a:t>
            </a:r>
            <a:r>
              <a:rPr lang="cs-CZ" sz="20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gastroodpadů</a:t>
            </a: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a jedlých olejů a tuků z </a:t>
            </a:r>
            <a:r>
              <a:rPr lang="cs-CZ" sz="20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gastroprovozoven</a:t>
            </a: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mohou žádat všechny subjekty dle </a:t>
            </a:r>
            <a:r>
              <a:rPr lang="cs-CZ" sz="20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PrŽaP</a:t>
            </a: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484162"/>
            <a:ext cx="11280067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tx2"/>
                </a:solidFill>
              </a:rPr>
              <a:t>1.5.4 Prevence vzniku odpadů z jednorázového nádobí nebo obalů</a:t>
            </a: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983407"/>
            <a:ext cx="10917660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tx2"/>
                </a:solidFill>
              </a:rPr>
              <a:t>1.5.5 Sběrné dvory, systémy odděleného sběru, svozu zejména KO</a:t>
            </a:r>
          </a:p>
        </p:txBody>
      </p:sp>
    </p:spTree>
    <p:extLst>
      <p:ext uri="{BB962C8B-B14F-4D97-AF65-F5344CB8AC3E}">
        <p14:creationId xmlns:p14="http://schemas.microsoft.com/office/powerpoint/2010/main" val="2430962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9" y="1269247"/>
            <a:ext cx="11619341" cy="618722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1.5.1 Kompostéry pro předcházení vzniku komunálních odpadů</a:t>
            </a:r>
            <a:br>
              <a:rPr lang="cs-CZ" sz="2000" b="1" dirty="0">
                <a:solidFill>
                  <a:schemeClr val="tx2"/>
                </a:solidFill>
                <a:cs typeface="Arial" charset="0"/>
              </a:rPr>
            </a:br>
            <a:br>
              <a:rPr lang="cs-CZ" sz="2000" b="1" dirty="0">
                <a:solidFill>
                  <a:schemeClr val="tx2"/>
                </a:solidFill>
                <a:cs typeface="Arial" charset="0"/>
              </a:rPr>
            </a:br>
            <a:r>
              <a:rPr lang="cs-CZ" sz="2000" b="1" dirty="0">
                <a:solidFill>
                  <a:srgbClr val="00B050"/>
                </a:solidFill>
              </a:rPr>
              <a:t>Míra podpory</a:t>
            </a:r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cs-CZ" sz="2000" b="1" dirty="0">
                <a:solidFill>
                  <a:srgbClr val="00B050"/>
                </a:solidFill>
                <a:cs typeface="Arial" charset="0"/>
              </a:rPr>
              <a:t>70 % + 15 % (kompostéry obsahující recyklát);</a:t>
            </a:r>
            <a:br>
              <a:rPr lang="cs-CZ" sz="2000" b="1" dirty="0">
                <a:solidFill>
                  <a:srgbClr val="00B050"/>
                </a:solidFill>
                <a:cs typeface="Arial" charset="0"/>
              </a:rPr>
            </a:b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2000"/>
              <a:t>Strana </a:t>
            </a:r>
            <a:fld id="{ED849EA6-AEEF-9E42-A9CB-11D1C1A366AE}" type="slidenum">
              <a:rPr lang="cs-CZ" sz="2000" smtClean="0"/>
              <a:pPr/>
              <a:t>28</a:t>
            </a:fld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382" y="4999123"/>
            <a:ext cx="1080000" cy="1080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60439" y="2405045"/>
            <a:ext cx="11141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</a:rPr>
              <a:t>1.5.2 RE-USE centra pro opětovné použití výrobků, včetně aktivit pro opravy a prodlužování životnosti výrobků a prevence vzniku </a:t>
            </a:r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komunálních odpadů a vybavení těchto center</a:t>
            </a:r>
          </a:p>
          <a:p>
            <a:endParaRPr lang="cs-CZ" sz="2000" b="1" dirty="0">
              <a:solidFill>
                <a:schemeClr val="tx2"/>
              </a:solidFill>
              <a:cs typeface="Arial" charset="0"/>
            </a:endParaRPr>
          </a:p>
          <a:p>
            <a:r>
              <a:rPr lang="cs-CZ" sz="2000" b="1" dirty="0">
                <a:solidFill>
                  <a:srgbClr val="00B050"/>
                </a:solidFill>
              </a:rPr>
              <a:t>Míra podpory</a:t>
            </a:r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cs-CZ" sz="2000" b="1" dirty="0">
                <a:solidFill>
                  <a:srgbClr val="00B050"/>
                </a:solidFill>
                <a:cs typeface="Arial" charset="0"/>
              </a:rPr>
              <a:t>85 %;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87187"/>
            <a:ext cx="11269723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2024/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68. Výzva - kompostéry; RE-USE centra; vratné nádobí a obaly, sběrné dvory, </a:t>
            </a:r>
            <a:r>
              <a:rPr lang="cs-CZ" sz="2800" b="1" dirty="0" err="1">
                <a:solidFill>
                  <a:srgbClr val="9A329C"/>
                </a:solidFill>
                <a:cs typeface="Arial" charset="0"/>
              </a:rPr>
              <a:t>door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-to-</a:t>
            </a:r>
            <a:r>
              <a:rPr lang="cs-CZ" sz="2800" b="1" dirty="0" err="1">
                <a:solidFill>
                  <a:srgbClr val="9A329C"/>
                </a:solidFill>
                <a:cs typeface="Arial" charset="0"/>
              </a:rPr>
              <a:t>door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 systémy, PAYT 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60439" y="3880614"/>
            <a:ext cx="11280067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tx2"/>
                </a:solidFill>
              </a:rPr>
              <a:t>1.5.4 Prevence vzniku odpadů z jednorázového nádobí nebo obalů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rgbClr val="00B050"/>
                </a:solidFill>
              </a:rPr>
              <a:t>Míra podpory</a:t>
            </a:r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cs-CZ" sz="2000" b="1" dirty="0">
                <a:solidFill>
                  <a:srgbClr val="00B050"/>
                </a:solidFill>
                <a:cs typeface="Arial" charset="0"/>
              </a:rPr>
              <a:t>85 %;</a:t>
            </a:r>
            <a:endParaRPr lang="cs-CZ" sz="2000" dirty="0">
              <a:solidFill>
                <a:schemeClr val="tx2"/>
              </a:solidFill>
            </a:endParaRPr>
          </a:p>
          <a:p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4914675"/>
            <a:ext cx="10917660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tx2"/>
                </a:solidFill>
              </a:rPr>
              <a:t>1.5.5 Sběrné dvory, systémy odděleného sběru, svozu zejména KO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rgbClr val="00B050"/>
                </a:solidFill>
              </a:rPr>
              <a:t>Míra podpory</a:t>
            </a:r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cs typeface="Arial" charset="0"/>
              </a:rPr>
              <a:t>70 %</a:t>
            </a:r>
            <a:r>
              <a:rPr lang="cs-CZ" sz="2000" b="1" dirty="0">
                <a:solidFill>
                  <a:srgbClr val="00B050"/>
                </a:solidFill>
                <a:cs typeface="Arial" charset="0"/>
              </a:rPr>
              <a:t>;</a:t>
            </a:r>
            <a:r>
              <a:rPr lang="cs-CZ" sz="2000" b="1" dirty="0">
                <a:solidFill>
                  <a:srgbClr val="00B050"/>
                </a:solidFill>
              </a:rPr>
              <a:t> max. 50 % v případě pořízení svozového prostředku, </a:t>
            </a:r>
            <a:br>
              <a:rPr lang="cs-CZ" sz="2000" b="1" dirty="0">
                <a:solidFill>
                  <a:srgbClr val="00B050"/>
                </a:solidFill>
              </a:rPr>
            </a:br>
            <a:r>
              <a:rPr lang="cs-CZ" sz="2000" b="1" dirty="0">
                <a:solidFill>
                  <a:srgbClr val="00B050"/>
                </a:solidFill>
              </a:rPr>
              <a:t>příp. dle VP / de </a:t>
            </a:r>
            <a:r>
              <a:rPr lang="cs-CZ" sz="2000" b="1" dirty="0" err="1">
                <a:solidFill>
                  <a:srgbClr val="00B050"/>
                </a:solidFill>
              </a:rPr>
              <a:t>minimis</a:t>
            </a:r>
            <a:r>
              <a:rPr lang="cs-CZ" sz="2000" b="1" dirty="0">
                <a:solidFill>
                  <a:srgbClr val="00B050"/>
                </a:solidFill>
              </a:rPr>
              <a:t>. </a:t>
            </a:r>
            <a:endParaRPr lang="cs-CZ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83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9" y="1269247"/>
            <a:ext cx="11619341" cy="618722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1.5.1 Kompostéry pro předcházení vzniku komunálních odpadů</a:t>
            </a:r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2000"/>
              <a:t>Strana </a:t>
            </a:r>
            <a:fld id="{ED849EA6-AEEF-9E42-A9CB-11D1C1A366AE}" type="slidenum">
              <a:rPr lang="cs-CZ" sz="2000" smtClean="0"/>
              <a:pPr/>
              <a:t>29</a:t>
            </a:fld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224" y="2620465"/>
            <a:ext cx="1080000" cy="1080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72659" y="1699325"/>
            <a:ext cx="11141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</a:rPr>
              <a:t>1.5.2 RE-USE centra pro opětovné použití výrobků, včetně aktivit pro opravy a prodlužování životnosti výrobků a prevence vzniku </a:t>
            </a:r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komunálních odpadů a vybavení těchto center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87187"/>
            <a:ext cx="11269723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2024/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68. Výzva - kompostéry; RE-USE centra; vratné nádobí a obaly, sběrné dvory, </a:t>
            </a:r>
            <a:r>
              <a:rPr lang="cs-CZ" sz="2800" b="1" dirty="0" err="1">
                <a:solidFill>
                  <a:srgbClr val="9A329C"/>
                </a:solidFill>
                <a:cs typeface="Arial" charset="0"/>
              </a:rPr>
              <a:t>door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-to-</a:t>
            </a:r>
            <a:r>
              <a:rPr lang="cs-CZ" sz="2800" b="1" dirty="0" err="1">
                <a:solidFill>
                  <a:srgbClr val="9A329C"/>
                </a:solidFill>
                <a:cs typeface="Arial" charset="0"/>
              </a:rPr>
              <a:t>door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 systémy, PAYT 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12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74" y="3609883"/>
            <a:ext cx="11363691" cy="2811595"/>
          </a:xfrm>
        </p:spPr>
        <p:txBody>
          <a:bodyPr>
            <a:noAutofit/>
          </a:bodyPr>
          <a:lstStyle/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000" b="1" dirty="0">
                <a:solidFill>
                  <a:srgbClr val="00B050"/>
                </a:solidFill>
              </a:rPr>
              <a:t>Výzva by měla být koncipována v případě kombinovaného projektu v poměru: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000" b="1" u="sng" dirty="0">
                <a:solidFill>
                  <a:srgbClr val="FF0000"/>
                </a:solidFill>
              </a:rPr>
              <a:t>30 %</a:t>
            </a:r>
            <a:r>
              <a:rPr lang="cs-CZ" sz="2000" b="1" dirty="0">
                <a:solidFill>
                  <a:srgbClr val="00B050"/>
                </a:solidFill>
              </a:rPr>
              <a:t> možnosti dotace na 1.5.5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000" b="1" dirty="0">
                <a:solidFill>
                  <a:srgbClr val="FF0000"/>
                </a:solidFill>
              </a:rPr>
              <a:t>  :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000" b="1" u="sng" dirty="0">
                <a:solidFill>
                  <a:srgbClr val="FF0000"/>
                </a:solidFill>
              </a:rPr>
              <a:t>70 %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00B050"/>
                </a:solidFill>
              </a:rPr>
              <a:t>možnosti dotace na 1.5.1 / 1.5.2 / 1.5.4</a:t>
            </a:r>
          </a:p>
          <a:p>
            <a:pPr marL="57156" lvl="1" indent="0" algn="ctr">
              <a:spcAft>
                <a:spcPts val="1200"/>
              </a:spcAft>
              <a:buNone/>
              <a:defRPr/>
            </a:pPr>
            <a:r>
              <a:rPr lang="cs-CZ" sz="2000" b="1" dirty="0">
                <a:solidFill>
                  <a:srgbClr val="9A329C"/>
                </a:solidFill>
              </a:rPr>
              <a:t>Zveřejnění </a:t>
            </a:r>
            <a:r>
              <a:rPr lang="cs-CZ" sz="2000" b="1" dirty="0">
                <a:solidFill>
                  <a:srgbClr val="FF0000"/>
                </a:solidFill>
              </a:rPr>
              <a:t>textů postupně od poloviny srpna 2024, </a:t>
            </a:r>
            <a:r>
              <a:rPr lang="cs-CZ" sz="2000" b="1" u="sng" dirty="0">
                <a:solidFill>
                  <a:srgbClr val="FF0000"/>
                </a:solidFill>
              </a:rPr>
              <a:t>a zaměřeno na prevenci vzniku odpadů</a:t>
            </a:r>
            <a:r>
              <a:rPr lang="cs-CZ" sz="2000" b="1" dirty="0">
                <a:solidFill>
                  <a:srgbClr val="9A329C"/>
                </a:solidFill>
              </a:rPr>
              <a:t>.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484162"/>
            <a:ext cx="11280067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tx2"/>
                </a:solidFill>
              </a:rPr>
              <a:t>1.5.4 Prevence vzniku odpadů z jednorázového nádobí nebo obalů</a:t>
            </a: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983407"/>
            <a:ext cx="10917660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chemeClr val="tx2"/>
                </a:solidFill>
              </a:rPr>
              <a:t>1.5.5 Sběrné dvory, systémy odděleného sběru, svozu zejména KO</a:t>
            </a:r>
          </a:p>
        </p:txBody>
      </p:sp>
    </p:spTree>
    <p:extLst>
      <p:ext uri="{BB962C8B-B14F-4D97-AF65-F5344CB8AC3E}">
        <p14:creationId xmlns:p14="http://schemas.microsoft.com/office/powerpoint/2010/main" val="245377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54" y="110691"/>
            <a:ext cx="10812165" cy="6119905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6032188"/>
            <a:ext cx="11711771" cy="309716"/>
          </a:xfrm>
        </p:spPr>
        <p:txBody>
          <a:bodyPr/>
          <a:lstStyle/>
          <a:p>
            <a:r>
              <a:rPr lang="en-US" sz="1150" b="1" dirty="0">
                <a:solidFill>
                  <a:srgbClr val="9A329C"/>
                </a:solidFill>
              </a:rPr>
              <a:t>Source: ISOH – Integrated System of Waste Management, Ministry of the Environment, 2023</a:t>
            </a:r>
            <a:br>
              <a:rPr lang="cs-CZ" sz="1150" b="1" dirty="0">
                <a:solidFill>
                  <a:srgbClr val="9A329C"/>
                </a:solidFill>
              </a:rPr>
            </a:br>
            <a:br>
              <a:rPr lang="cs-CZ" sz="1150" b="1" dirty="0">
                <a:solidFill>
                  <a:srgbClr val="9A329C"/>
                </a:solidFill>
              </a:rPr>
            </a:br>
            <a:br>
              <a:rPr lang="cs-CZ" sz="1150" b="1" dirty="0">
                <a:solidFill>
                  <a:srgbClr val="9A329C"/>
                </a:solidFill>
              </a:rPr>
            </a:br>
            <a:r>
              <a:rPr lang="cs-CZ" sz="1150" b="1" dirty="0">
                <a:solidFill>
                  <a:srgbClr val="9A329C"/>
                </a:solidFill>
              </a:rPr>
              <a:t>https://www.cenia.cz/publikace/statisticka-rocenka-zivotniho-prostredi-cr/statisticka-rocenka-zivotniho-prostredi-cr-2022/</a:t>
            </a:r>
            <a:br>
              <a:rPr lang="cs-CZ" sz="1150" b="1" dirty="0">
                <a:solidFill>
                  <a:srgbClr val="9A329C"/>
                </a:solidFill>
              </a:rPr>
            </a:br>
            <a:endParaRPr lang="en-US" sz="1150" b="1" dirty="0">
              <a:solidFill>
                <a:srgbClr val="9A329C"/>
              </a:solidFill>
            </a:endParaRPr>
          </a:p>
        </p:txBody>
      </p:sp>
      <p:sp>
        <p:nvSpPr>
          <p:cNvPr id="6" name="Zaoblený obdélník 12"/>
          <p:cNvSpPr>
            <a:spLocks noChangeArrowheads="1"/>
          </p:cNvSpPr>
          <p:nvPr/>
        </p:nvSpPr>
        <p:spPr bwMode="auto">
          <a:xfrm>
            <a:off x="10005775" y="1243250"/>
            <a:ext cx="723593" cy="370946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402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2000"/>
              <a:t>Strana </a:t>
            </a:r>
            <a:fld id="{ED849EA6-AEEF-9E42-A9CB-11D1C1A366AE}" type="slidenum">
              <a:rPr lang="cs-CZ" sz="2000" smtClean="0"/>
              <a:pPr/>
              <a:t>30</a:t>
            </a:fld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19" y="1566556"/>
            <a:ext cx="1080000" cy="108000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 txBox="1">
            <a:spLocks/>
          </p:cNvSpPr>
          <p:nvPr/>
        </p:nvSpPr>
        <p:spPr>
          <a:xfrm>
            <a:off x="572659" y="287187"/>
            <a:ext cx="11269723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2024/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69. Výzva - Podpora třídících a </a:t>
            </a:r>
            <a:r>
              <a:rPr lang="cs-CZ" sz="2800" b="1" dirty="0" err="1">
                <a:solidFill>
                  <a:srgbClr val="9A329C"/>
                </a:solidFill>
                <a:cs typeface="Arial" charset="0"/>
              </a:rPr>
              <a:t>dotřiďovacích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 systémů,</a:t>
            </a:r>
            <a:br>
              <a:rPr lang="cs-CZ" sz="2800" b="1" dirty="0">
                <a:solidFill>
                  <a:srgbClr val="9A329C"/>
                </a:solidFill>
                <a:cs typeface="Arial" charset="0"/>
              </a:rPr>
            </a:b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včetně úpravy, pro separaci ostatních odpadů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12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59" y="2310569"/>
            <a:ext cx="11457660" cy="3574037"/>
          </a:xfrm>
        </p:spPr>
        <p:txBody>
          <a:bodyPr>
            <a:noAutofit/>
          </a:bodyPr>
          <a:lstStyle/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3. 6. 2024 - 29. 11. 2024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Průběžná výzva na materiálové koncovky s alokací 300 mil. Kč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Dotace na podporu třídících a </a:t>
            </a:r>
            <a:r>
              <a:rPr lang="cs-CZ" sz="25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dotřiďovacích</a:t>
            </a:r>
            <a:r>
              <a:rPr lang="cs-CZ" sz="25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systémů (včetně úpravy) pro separaci ostatních odpadů.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O dotaci na projekty bude možné žádat </a:t>
            </a:r>
            <a:r>
              <a:rPr lang="cs-CZ" sz="25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bez omezení, </a:t>
            </a:r>
            <a:r>
              <a:rPr lang="cs-CZ" sz="2500" b="1" dirty="0">
                <a:solidFill>
                  <a:srgbClr val="00B050"/>
                </a:solidFill>
              </a:rPr>
              <a:t>dle </a:t>
            </a:r>
            <a:r>
              <a:rPr lang="cs-CZ" sz="2500" b="1" dirty="0" err="1">
                <a:solidFill>
                  <a:srgbClr val="00B050"/>
                </a:solidFill>
              </a:rPr>
              <a:t>PrŽaP</a:t>
            </a:r>
            <a:r>
              <a:rPr lang="cs-CZ" sz="2500" b="1" dirty="0">
                <a:solidFill>
                  <a:srgbClr val="00B050"/>
                </a:solidFill>
              </a:rPr>
              <a:t> </a:t>
            </a:r>
            <a:r>
              <a:rPr lang="cs-CZ" sz="25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 pro všechny subjekty</a:t>
            </a:r>
            <a:r>
              <a:rPr lang="cs-CZ" sz="2500" b="1" dirty="0">
                <a:solidFill>
                  <a:srgbClr val="00B050"/>
                </a:solidFill>
              </a:rPr>
              <a:t>.</a:t>
            </a:r>
            <a:r>
              <a:rPr lang="cs-CZ" sz="25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57156" lvl="1" indent="0">
              <a:spcAft>
                <a:spcPts val="1200"/>
              </a:spcAft>
              <a:buNone/>
              <a:defRPr/>
            </a:pPr>
            <a:r>
              <a:rPr lang="cs-CZ" sz="2500" b="1" dirty="0">
                <a:solidFill>
                  <a:srgbClr val="00B050"/>
                </a:solidFill>
              </a:rPr>
              <a:t>Míra dotace max. 85 %, příp. dle VP / de </a:t>
            </a:r>
            <a:r>
              <a:rPr lang="cs-CZ" sz="2500" b="1" dirty="0" err="1">
                <a:solidFill>
                  <a:srgbClr val="00B050"/>
                </a:solidFill>
              </a:rPr>
              <a:t>minimis</a:t>
            </a:r>
            <a:r>
              <a:rPr lang="cs-CZ" sz="2500" b="1" dirty="0">
                <a:solidFill>
                  <a:srgbClr val="00B050"/>
                </a:solidFill>
              </a:rPr>
              <a:t>. </a:t>
            </a:r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9" y="1442229"/>
            <a:ext cx="10081155" cy="460314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  <a:cs typeface="Arial" charset="0"/>
              </a:rPr>
              <a:t>1.5.6 T</a:t>
            </a:r>
            <a:r>
              <a:rPr lang="cs-CZ" sz="2000" b="1" dirty="0">
                <a:solidFill>
                  <a:schemeClr val="tx2"/>
                </a:solidFill>
              </a:rPr>
              <a:t>řídicí a </a:t>
            </a:r>
            <a:r>
              <a:rPr lang="cs-CZ" sz="2000" b="1" dirty="0" err="1">
                <a:solidFill>
                  <a:schemeClr val="tx2"/>
                </a:solidFill>
              </a:rPr>
              <a:t>dotřiďovací</a:t>
            </a:r>
            <a:r>
              <a:rPr lang="cs-CZ" sz="2000" b="1" dirty="0">
                <a:solidFill>
                  <a:schemeClr val="tx2"/>
                </a:solidFill>
              </a:rPr>
              <a:t> systémy, vč. úpravy pro separaci ostatních odpadů</a:t>
            </a:r>
          </a:p>
        </p:txBody>
      </p:sp>
    </p:spTree>
    <p:extLst>
      <p:ext uri="{BB962C8B-B14F-4D97-AF65-F5344CB8AC3E}">
        <p14:creationId xmlns:p14="http://schemas.microsoft.com/office/powerpoint/2010/main" val="2663734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1204164" y="3224532"/>
            <a:ext cx="8707932" cy="2215991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56BD49"/>
                </a:solidFill>
              </a:rPr>
              <a:t>Výzva č. 6/2023</a:t>
            </a:r>
            <a:br>
              <a:rPr lang="cs-CZ" b="1" dirty="0">
                <a:solidFill>
                  <a:srgbClr val="56BD49"/>
                </a:solidFill>
              </a:rPr>
            </a:br>
            <a:br>
              <a:rPr lang="cs-CZ" b="1" dirty="0">
                <a:solidFill>
                  <a:srgbClr val="56BD49"/>
                </a:solidFill>
              </a:rPr>
            </a:br>
            <a:r>
              <a:rPr lang="cs-CZ" b="1" dirty="0">
                <a:solidFill>
                  <a:srgbClr val="56BD49"/>
                </a:solidFill>
              </a:rPr>
              <a:t>Využití a zpracování biologicky rozložitelného odpadu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886" y="1546811"/>
            <a:ext cx="2871019" cy="10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75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B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1"/>
          <p:cNvSpPr txBox="1">
            <a:spLocks/>
          </p:cNvSpPr>
          <p:nvPr/>
        </p:nvSpPr>
        <p:spPr>
          <a:xfrm>
            <a:off x="233265" y="545841"/>
            <a:ext cx="12111135" cy="4240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Příjem žádostí: 1. 9. 2023 - 1. 5. 2024 (</a:t>
            </a:r>
            <a:r>
              <a:rPr lang="cs-CZ" sz="2800" b="1" dirty="0">
                <a:solidFill>
                  <a:srgbClr val="FF0000"/>
                </a:solidFill>
              </a:rPr>
              <a:t>bude zřejmě prodlouženo</a:t>
            </a:r>
            <a:r>
              <a:rPr lang="cs-CZ" sz="2800" b="1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Alokace: 1 600 000 000 Kč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Podpořené projekty musí být realizovány nejpozději do 31. 8. 2025.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Žádosti - elektronicky prostřednictvím AIS SFŽP ČR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u="sng" dirty="0">
                <a:solidFill>
                  <a:srgbClr val="002060"/>
                </a:solidFill>
              </a:rPr>
              <a:t>zadosti.sfzp.cz</a:t>
            </a:r>
          </a:p>
        </p:txBody>
      </p:sp>
      <p:sp>
        <p:nvSpPr>
          <p:cNvPr id="5" name="Nadpis 11"/>
          <p:cNvSpPr txBox="1">
            <a:spLocks/>
          </p:cNvSpPr>
          <p:nvPr/>
        </p:nvSpPr>
        <p:spPr>
          <a:xfrm>
            <a:off x="727787" y="4553433"/>
            <a:ext cx="12111135" cy="643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800" b="1" dirty="0">
                <a:solidFill>
                  <a:srgbClr val="002060"/>
                </a:solidFill>
                <a:hlinkClick r:id="rId2"/>
              </a:rPr>
              <a:t>https://www.narodniprogramzp.cz/nabidka-dotaci/detail-vyzvy/?id=122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8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B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1"/>
          <p:cNvSpPr txBox="1">
            <a:spLocks/>
          </p:cNvSpPr>
          <p:nvPr/>
        </p:nvSpPr>
        <p:spPr>
          <a:xfrm>
            <a:off x="953277" y="256780"/>
            <a:ext cx="9744269" cy="881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b="1" dirty="0"/>
              <a:t>Podporované aktivity</a:t>
            </a:r>
            <a:endParaRPr lang="cs-CZ" sz="2800" b="1" u="sng" dirty="0">
              <a:solidFill>
                <a:srgbClr val="002060"/>
              </a:solidFill>
            </a:endParaRPr>
          </a:p>
        </p:txBody>
      </p:sp>
      <p:sp>
        <p:nvSpPr>
          <p:cNvPr id="5" name="Nadpis 11"/>
          <p:cNvSpPr txBox="1">
            <a:spLocks/>
          </p:cNvSpPr>
          <p:nvPr/>
        </p:nvSpPr>
        <p:spPr>
          <a:xfrm>
            <a:off x="449423" y="914776"/>
            <a:ext cx="10751976" cy="4450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UcParenR"/>
            </a:pPr>
            <a:r>
              <a:rPr lang="cs-CZ" sz="3000" b="1" dirty="0">
                <a:solidFill>
                  <a:srgbClr val="002060"/>
                </a:solidFill>
              </a:rPr>
              <a:t>Pořízení vybavení na aplikaci kompostu odpadového 	původu na ZPF pro zemědělce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3000" b="1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3000" b="1" dirty="0">
                <a:solidFill>
                  <a:srgbClr val="002060"/>
                </a:solidFill>
              </a:rPr>
              <a:t>B) Pořízení vybavení na aplikaci kompostu (</a:t>
            </a:r>
            <a:r>
              <a:rPr lang="cs-CZ" sz="3000" b="1" dirty="0" err="1">
                <a:solidFill>
                  <a:srgbClr val="002060"/>
                </a:solidFill>
              </a:rPr>
              <a:t>digestátu</a:t>
            </a:r>
            <a:r>
              <a:rPr lang="cs-CZ" sz="3000" b="1" dirty="0">
                <a:solidFill>
                  <a:srgbClr val="002060"/>
                </a:solidFill>
              </a:rPr>
              <a:t> či 	</a:t>
            </a:r>
            <a:r>
              <a:rPr lang="cs-CZ" sz="3000" b="1" dirty="0" err="1">
                <a:solidFill>
                  <a:srgbClr val="002060"/>
                </a:solidFill>
              </a:rPr>
              <a:t>fugátu</a:t>
            </a:r>
            <a:r>
              <a:rPr lang="cs-CZ" sz="3000" b="1" dirty="0">
                <a:solidFill>
                  <a:srgbClr val="002060"/>
                </a:solidFill>
              </a:rPr>
              <a:t>) na ZPF pro provozovatele kompostáren a BPS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3000" b="1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3000" b="1" dirty="0">
                <a:solidFill>
                  <a:srgbClr val="002060"/>
                </a:solidFill>
              </a:rPr>
              <a:t>C) Podpora pro navýšení kapacity zpracování biologicky 	rozložitelných odpadů</a:t>
            </a:r>
            <a:endParaRPr lang="cs-CZ" sz="3000" b="1" dirty="0">
              <a:solidFill>
                <a:schemeClr val="bg1"/>
              </a:solidFill>
            </a:endParaRPr>
          </a:p>
        </p:txBody>
      </p:sp>
      <p:sp>
        <p:nvSpPr>
          <p:cNvPr id="6" name="Nadpis 11"/>
          <p:cNvSpPr txBox="1">
            <a:spLocks/>
          </p:cNvSpPr>
          <p:nvPr/>
        </p:nvSpPr>
        <p:spPr>
          <a:xfrm>
            <a:off x="1539553" y="6228324"/>
            <a:ext cx="15862040" cy="629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cs-CZ" sz="1600" b="1" dirty="0">
                <a:solidFill>
                  <a:srgbClr val="002060"/>
                </a:solidFill>
                <a:hlinkClick r:id="rId2"/>
              </a:rPr>
              <a:t>https://www.narodniprogramzp.cz/files/documents/storage/2023/08/29/1693311990_Vyu%C5%BEit%C3%AD%20a%20zpracov%C3%A1n%C3%AD%20biologicky%20rozlo%C5%BEiteln%C3%A9ho%20odpadu_%20v%C3%BDzva_6_2023.pdf</a:t>
            </a:r>
            <a:r>
              <a:rPr lang="cs-CZ" sz="1600" b="1" dirty="0">
                <a:solidFill>
                  <a:srgbClr val="002060"/>
                </a:solidFill>
              </a:rPr>
              <a:t> 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35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464EC-2C74-144D-9260-A03582295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178" y="1570707"/>
            <a:ext cx="6857847" cy="900594"/>
          </a:xfrm>
        </p:spPr>
        <p:txBody>
          <a:bodyPr/>
          <a:lstStyle/>
          <a:p>
            <a:r>
              <a:rPr lang="cs-CZ" sz="4000" dirty="0">
                <a:solidFill>
                  <a:srgbClr val="9A329C"/>
                </a:solidFill>
              </a:rPr>
              <a:t>Děkuji Vám </a:t>
            </a:r>
            <a:r>
              <a:rPr lang="cs-CZ" sz="4000">
                <a:solidFill>
                  <a:srgbClr val="9A329C"/>
                </a:solidFill>
              </a:rPr>
              <a:t>za pozornost</a:t>
            </a:r>
            <a:endParaRPr lang="cs-CZ" sz="4000" dirty="0">
              <a:solidFill>
                <a:srgbClr val="9A329C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49690" y="2909736"/>
            <a:ext cx="7320437" cy="428659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cs-CZ" sz="4000" b="1">
                <a:solidFill>
                  <a:schemeClr val="tx2"/>
                </a:solidFill>
              </a:rPr>
              <a:t>    Jaromír </a:t>
            </a:r>
            <a:r>
              <a:rPr lang="cs-CZ" sz="4000" b="1" dirty="0">
                <a:solidFill>
                  <a:schemeClr val="tx2"/>
                </a:solidFill>
              </a:rPr>
              <a:t>Manhart</a:t>
            </a:r>
          </a:p>
          <a:p>
            <a:pPr>
              <a:lnSpc>
                <a:spcPct val="200000"/>
              </a:lnSpc>
            </a:pPr>
            <a:r>
              <a:rPr lang="cs-CZ" sz="3600" dirty="0">
                <a:solidFill>
                  <a:schemeClr val="tx2"/>
                </a:solidFill>
              </a:rPr>
              <a:t>    </a:t>
            </a:r>
            <a:r>
              <a:rPr lang="cs-CZ" sz="3600" dirty="0">
                <a:solidFill>
                  <a:srgbClr val="FF0000"/>
                </a:solidFill>
              </a:rPr>
              <a:t>776 27 87 37  a  725 786 420</a:t>
            </a:r>
          </a:p>
          <a:p>
            <a:pPr>
              <a:lnSpc>
                <a:spcPct val="200000"/>
              </a:lnSpc>
            </a:pPr>
            <a:r>
              <a:rPr lang="cs-CZ" sz="3600" dirty="0">
                <a:solidFill>
                  <a:schemeClr val="tx2"/>
                </a:solidFill>
              </a:rPr>
              <a:t>    </a:t>
            </a:r>
            <a:r>
              <a:rPr lang="cs-CZ" sz="3600" dirty="0">
                <a:solidFill>
                  <a:srgbClr val="9A329C"/>
                </a:solidFill>
              </a:rPr>
              <a:t>Jaromir.Manhart@sfzp.cz</a:t>
            </a:r>
            <a:br>
              <a:rPr lang="cs-CZ" sz="3600" dirty="0">
                <a:solidFill>
                  <a:srgbClr val="FF0000"/>
                </a:solidFill>
              </a:rPr>
            </a:b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2" y="2800485"/>
            <a:ext cx="2208445" cy="29827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21" y="811490"/>
            <a:ext cx="1080000" cy="10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554135" y="1720485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  <p:pic>
        <p:nvPicPr>
          <p:cNvPr id="11" name="Picture 2" descr="SFŽP Č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2" y="5830399"/>
            <a:ext cx="2353507" cy="5723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668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0191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417" y="309717"/>
            <a:ext cx="11711771" cy="309716"/>
          </a:xfrm>
        </p:spPr>
        <p:txBody>
          <a:bodyPr/>
          <a:lstStyle/>
          <a:p>
            <a:r>
              <a:rPr lang="en-US" sz="1150" b="1" dirty="0">
                <a:solidFill>
                  <a:srgbClr val="9A329C"/>
                </a:solidFill>
              </a:rPr>
              <a:t>https://www.mzp.cz/C1257458002F0DC7/cz/odpady_podrubrika/$FILE/OODP-Metodika_indikatory_final-20221031.pdf</a:t>
            </a:r>
          </a:p>
        </p:txBody>
      </p:sp>
    </p:spTree>
    <p:extLst>
      <p:ext uri="{BB962C8B-B14F-4D97-AF65-F5344CB8AC3E}">
        <p14:creationId xmlns:p14="http://schemas.microsoft.com/office/powerpoint/2010/main" val="317576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98" y="132734"/>
            <a:ext cx="11867624" cy="796412"/>
          </a:xfrm>
        </p:spPr>
        <p:txBody>
          <a:bodyPr/>
          <a:lstStyle/>
          <a:p>
            <a:r>
              <a:rPr lang="en-US" sz="2300" b="1" dirty="0">
                <a:solidFill>
                  <a:srgbClr val="9A329C"/>
                </a:solidFill>
              </a:rPr>
              <a:t>2021 - packaging waste production and its management and treatment in Czech</a:t>
            </a:r>
            <a:r>
              <a:rPr lang="cs-CZ" sz="2300" b="1" dirty="0" err="1">
                <a:solidFill>
                  <a:srgbClr val="9A329C"/>
                </a:solidFill>
              </a:rPr>
              <a:t>ia</a:t>
            </a:r>
            <a:br>
              <a:rPr lang="cs-CZ" sz="2300" b="1" dirty="0">
                <a:solidFill>
                  <a:srgbClr val="9A329C"/>
                </a:solidFill>
              </a:rPr>
            </a:br>
            <a:r>
              <a:rPr lang="en-US" sz="2300" b="1" dirty="0">
                <a:solidFill>
                  <a:srgbClr val="9A329C"/>
                </a:solidFill>
              </a:rPr>
              <a:t>Source: Ministry of the Environment, 2022</a:t>
            </a:r>
            <a:r>
              <a:rPr lang="cs-CZ" sz="2300" b="1" dirty="0">
                <a:solidFill>
                  <a:srgbClr val="9A329C"/>
                </a:solidFill>
              </a:rPr>
              <a:t> [</a:t>
            </a:r>
            <a:r>
              <a:rPr lang="cs-CZ" sz="2300" b="1" dirty="0" err="1">
                <a:solidFill>
                  <a:srgbClr val="9A329C"/>
                </a:solidFill>
              </a:rPr>
              <a:t>tons</a:t>
            </a:r>
            <a:r>
              <a:rPr lang="cs-CZ" sz="2300" b="1">
                <a:solidFill>
                  <a:srgbClr val="9A329C"/>
                </a:solidFill>
              </a:rPr>
              <a:t>] / (%)</a:t>
            </a:r>
            <a:endParaRPr lang="en-GB" sz="2300" b="1" dirty="0">
              <a:solidFill>
                <a:srgbClr val="9A329C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639"/>
            <a:ext cx="12094884" cy="521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0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44286"/>
            <a:ext cx="10241280" cy="6186310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472" y="6540067"/>
            <a:ext cx="11711771" cy="309716"/>
          </a:xfrm>
        </p:spPr>
        <p:txBody>
          <a:bodyPr/>
          <a:lstStyle/>
          <a:p>
            <a:r>
              <a:rPr lang="en-US" sz="1150" b="1" dirty="0">
                <a:solidFill>
                  <a:srgbClr val="9A329C"/>
                </a:solidFill>
              </a:rPr>
              <a:t>Source: ISOH – Integrated System of Waste Management, Ministry of the Environment, 2023</a:t>
            </a:r>
          </a:p>
        </p:txBody>
      </p:sp>
      <p:sp>
        <p:nvSpPr>
          <p:cNvPr id="6" name="Zaoblený obdélník 12"/>
          <p:cNvSpPr>
            <a:spLocks noChangeArrowheads="1"/>
          </p:cNvSpPr>
          <p:nvPr/>
        </p:nvSpPr>
        <p:spPr bwMode="auto">
          <a:xfrm>
            <a:off x="4928697" y="2999612"/>
            <a:ext cx="7121320" cy="5474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Gill Sans"/>
                <a:sym typeface="Gill Sans"/>
              </a:rPr>
              <a:t>		</a:t>
            </a:r>
            <a:r>
              <a:rPr lang="cs-CZ" altLang="cs-CZ" sz="2400" b="1" dirty="0">
                <a:solidFill>
                  <a:srgbClr val="FF0000"/>
                </a:solidFill>
                <a:latin typeface="Gill Sans"/>
                <a:sym typeface="Gill Sans"/>
              </a:rPr>
              <a:t>W-2-E</a:t>
            </a:r>
          </a:p>
        </p:txBody>
      </p:sp>
      <p:sp>
        <p:nvSpPr>
          <p:cNvPr id="8" name="Zaoblený obdélník 12"/>
          <p:cNvSpPr>
            <a:spLocks noChangeArrowheads="1"/>
          </p:cNvSpPr>
          <p:nvPr/>
        </p:nvSpPr>
        <p:spPr bwMode="auto">
          <a:xfrm>
            <a:off x="4526969" y="5761825"/>
            <a:ext cx="1761818" cy="40957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674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" y="132700"/>
            <a:ext cx="10643616" cy="6143807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97" y="6544304"/>
            <a:ext cx="11711771" cy="309716"/>
          </a:xfrm>
        </p:spPr>
        <p:txBody>
          <a:bodyPr/>
          <a:lstStyle/>
          <a:p>
            <a:r>
              <a:rPr lang="en-US" sz="1150" b="1" dirty="0">
                <a:solidFill>
                  <a:srgbClr val="9A329C"/>
                </a:solidFill>
              </a:rPr>
              <a:t>Source: ISOH – Integrated System of Waste Management, Ministry of the Environment, 2023</a:t>
            </a:r>
          </a:p>
        </p:txBody>
      </p:sp>
      <p:sp>
        <p:nvSpPr>
          <p:cNvPr id="6" name="Zaoblený obdélník 12"/>
          <p:cNvSpPr>
            <a:spLocks noChangeArrowheads="1"/>
          </p:cNvSpPr>
          <p:nvPr/>
        </p:nvSpPr>
        <p:spPr bwMode="auto">
          <a:xfrm>
            <a:off x="9151758" y="3880779"/>
            <a:ext cx="542618" cy="53559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11" name="Zaoblený obdélník 12"/>
          <p:cNvSpPr>
            <a:spLocks noChangeArrowheads="1"/>
          </p:cNvSpPr>
          <p:nvPr/>
        </p:nvSpPr>
        <p:spPr bwMode="auto">
          <a:xfrm>
            <a:off x="7894319" y="4025773"/>
            <a:ext cx="599441" cy="515748"/>
          </a:xfrm>
          <a:prstGeom prst="roundRect">
            <a:avLst>
              <a:gd name="adj" fmla="val 16667"/>
            </a:avLst>
          </a:prstGeom>
          <a:noFill/>
          <a:ln w="38100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sz="1650" b="1" dirty="0">
                <a:solidFill>
                  <a:schemeClr val="tx2"/>
                </a:solidFill>
                <a:latin typeface="Gill Sans"/>
                <a:sym typeface="Gill Sans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659451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38" y="232942"/>
            <a:ext cx="10699762" cy="1001018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9A329C"/>
                </a:solidFill>
              </a:rPr>
              <a:t>4 </a:t>
            </a:r>
            <a:r>
              <a:rPr lang="cs-CZ" sz="2800" b="1" dirty="0" err="1">
                <a:solidFill>
                  <a:srgbClr val="9A329C"/>
                </a:solidFill>
              </a:rPr>
              <a:t>current</a:t>
            </a:r>
            <a:r>
              <a:rPr lang="cs-CZ" sz="2800" b="1" dirty="0">
                <a:solidFill>
                  <a:srgbClr val="9A329C"/>
                </a:solidFill>
              </a:rPr>
              <a:t> Waste-2-Energy </a:t>
            </a:r>
            <a:r>
              <a:rPr lang="cs-CZ" sz="2800" b="1" dirty="0" err="1">
                <a:solidFill>
                  <a:srgbClr val="9A329C"/>
                </a:solidFill>
              </a:rPr>
              <a:t>plants</a:t>
            </a:r>
            <a:r>
              <a:rPr lang="cs-CZ" sz="2800" b="1" dirty="0">
                <a:solidFill>
                  <a:srgbClr val="9A329C"/>
                </a:solidFill>
              </a:rPr>
              <a:t> in </a:t>
            </a:r>
            <a:r>
              <a:rPr lang="cs-CZ" sz="2800" b="1" dirty="0" err="1">
                <a:solidFill>
                  <a:srgbClr val="9A329C"/>
                </a:solidFill>
              </a:rPr>
              <a:t>the</a:t>
            </a:r>
            <a:r>
              <a:rPr lang="cs-CZ" sz="2800" b="1" dirty="0">
                <a:solidFill>
                  <a:srgbClr val="9A329C"/>
                </a:solidFill>
              </a:rPr>
              <a:t> Czech Republic</a:t>
            </a:r>
            <a:r>
              <a:rPr lang="en-GB" sz="2800" b="1" dirty="0">
                <a:solidFill>
                  <a:srgbClr val="9A329C"/>
                </a:solidFill>
              </a:rPr>
              <a:t> </a:t>
            </a:r>
            <a:r>
              <a:rPr lang="cs-CZ" sz="2800" b="1" dirty="0" err="1">
                <a:solidFill>
                  <a:srgbClr val="9A329C"/>
                </a:solidFill>
              </a:rPr>
              <a:t>of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r>
              <a:rPr lang="cs-CZ" sz="2800" b="1" dirty="0" err="1">
                <a:solidFill>
                  <a:srgbClr val="9A329C"/>
                </a:solidFill>
              </a:rPr>
              <a:t>capacity</a:t>
            </a:r>
            <a:r>
              <a:rPr lang="cs-CZ" sz="2800" b="1" dirty="0">
                <a:solidFill>
                  <a:srgbClr val="9A329C"/>
                </a:solidFill>
              </a:rPr>
              <a:t> ~ 881,000 </a:t>
            </a:r>
            <a:r>
              <a:rPr lang="cs-CZ" sz="2800" b="1" dirty="0" err="1">
                <a:solidFill>
                  <a:srgbClr val="9A329C"/>
                </a:solidFill>
              </a:rPr>
              <a:t>tonnes</a:t>
            </a:r>
            <a:r>
              <a:rPr lang="cs-CZ" sz="2800" b="1" dirty="0">
                <a:solidFill>
                  <a:srgbClr val="9A329C"/>
                </a:solidFill>
              </a:rPr>
              <a:t> </a:t>
            </a:r>
            <a:r>
              <a:rPr lang="en-GB" sz="2800" b="1" dirty="0">
                <a:solidFill>
                  <a:srgbClr val="9A329C"/>
                </a:solidFill>
              </a:rPr>
              <a:t>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54" y="1233960"/>
            <a:ext cx="12173626" cy="4643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500" b="1" dirty="0">
                <a:solidFill>
                  <a:srgbClr val="FF0000"/>
                </a:solidFill>
              </a:rPr>
              <a:t>Chotíkov/Plzeň (</a:t>
            </a:r>
            <a:r>
              <a:rPr lang="cs-CZ" sz="2500" b="1" dirty="0">
                <a:solidFill>
                  <a:srgbClr val="FF0000"/>
                </a:solidFill>
                <a:hlinkClick r:id="rId3"/>
              </a:rPr>
              <a:t>https://www.zevoplzen.cz/</a:t>
            </a:r>
            <a:r>
              <a:rPr lang="cs-CZ" sz="2500" b="1" dirty="0">
                <a:solidFill>
                  <a:srgbClr val="FF0000"/>
                </a:solidFill>
              </a:rPr>
              <a:t>)  </a:t>
            </a:r>
          </a:p>
          <a:p>
            <a:pPr>
              <a:buFontTx/>
              <a:buChar char="-"/>
            </a:pPr>
            <a:r>
              <a:rPr lang="cs-CZ" sz="2500" dirty="0">
                <a:solidFill>
                  <a:schemeClr val="tx2"/>
                </a:solidFill>
              </a:rPr>
              <a:t>120,000 </a:t>
            </a:r>
            <a:r>
              <a:rPr lang="cs-CZ" sz="2500" dirty="0" err="1">
                <a:solidFill>
                  <a:schemeClr val="tx2"/>
                </a:solidFill>
              </a:rPr>
              <a:t>tonnes</a:t>
            </a:r>
            <a:r>
              <a:rPr lang="cs-CZ" sz="2500" dirty="0">
                <a:solidFill>
                  <a:schemeClr val="tx2"/>
                </a:solidFill>
              </a:rPr>
              <a:t>/</a:t>
            </a:r>
            <a:r>
              <a:rPr lang="cs-CZ" sz="2500" dirty="0" err="1">
                <a:solidFill>
                  <a:schemeClr val="tx2"/>
                </a:solidFill>
              </a:rPr>
              <a:t>year</a:t>
            </a:r>
            <a:endParaRPr lang="cs-CZ" sz="2500" dirty="0">
              <a:solidFill>
                <a:schemeClr val="tx2"/>
              </a:solidFill>
            </a:endParaRPr>
          </a:p>
          <a:p>
            <a:pPr marL="0" lvl="0" indent="0">
              <a:buNone/>
            </a:pPr>
            <a:r>
              <a:rPr lang="cs-CZ" sz="2500" b="1" dirty="0">
                <a:solidFill>
                  <a:srgbClr val="FF0000"/>
                </a:solidFill>
              </a:rPr>
              <a:t>Liberec - </a:t>
            </a:r>
            <a:r>
              <a:rPr lang="cs-CZ" sz="2500" b="1" dirty="0" err="1">
                <a:solidFill>
                  <a:srgbClr val="FF0000"/>
                </a:solidFill>
              </a:rPr>
              <a:t>Termizo</a:t>
            </a:r>
            <a:r>
              <a:rPr lang="cs-CZ" sz="2500" b="1" dirty="0">
                <a:solidFill>
                  <a:srgbClr val="FF0000"/>
                </a:solidFill>
              </a:rPr>
              <a:t> (</a:t>
            </a:r>
            <a:r>
              <a:rPr lang="cs-CZ" sz="2500" b="1" dirty="0">
                <a:solidFill>
                  <a:srgbClr val="FF0000"/>
                </a:solidFill>
                <a:hlinkClick r:id="rId4"/>
              </a:rPr>
              <a:t>https://tmz.enetiqa.cz/</a:t>
            </a:r>
            <a:r>
              <a:rPr lang="cs-CZ" sz="2500" b="1" dirty="0">
                <a:solidFill>
                  <a:srgbClr val="FF0000"/>
                </a:solidFill>
              </a:rPr>
              <a:t>)  </a:t>
            </a:r>
          </a:p>
          <a:p>
            <a:pPr>
              <a:buFontTx/>
              <a:buChar char="-"/>
            </a:pPr>
            <a:r>
              <a:rPr lang="cs-CZ" sz="2500" dirty="0">
                <a:solidFill>
                  <a:schemeClr val="tx2"/>
                </a:solidFill>
              </a:rPr>
              <a:t>117,000 </a:t>
            </a:r>
            <a:r>
              <a:rPr lang="cs-CZ" sz="2500" dirty="0" err="1">
                <a:solidFill>
                  <a:schemeClr val="tx2"/>
                </a:solidFill>
              </a:rPr>
              <a:t>tonnes</a:t>
            </a:r>
            <a:r>
              <a:rPr lang="cs-CZ" sz="2500" dirty="0">
                <a:solidFill>
                  <a:schemeClr val="tx2"/>
                </a:solidFill>
              </a:rPr>
              <a:t>/</a:t>
            </a:r>
            <a:r>
              <a:rPr lang="cs-CZ" sz="2500" dirty="0" err="1">
                <a:solidFill>
                  <a:schemeClr val="tx2"/>
                </a:solidFill>
              </a:rPr>
              <a:t>year</a:t>
            </a:r>
            <a:endParaRPr lang="en-GB" sz="1300" dirty="0">
              <a:solidFill>
                <a:srgbClr val="56BD49"/>
              </a:solidFill>
            </a:endParaRPr>
          </a:p>
          <a:p>
            <a:pPr marL="0" lvl="0" indent="0">
              <a:buNone/>
            </a:pPr>
            <a:r>
              <a:rPr lang="cs-CZ" sz="2500" b="1" dirty="0">
                <a:solidFill>
                  <a:srgbClr val="FF0000"/>
                </a:solidFill>
              </a:rPr>
              <a:t>Praha Malešice (</a:t>
            </a:r>
            <a:r>
              <a:rPr lang="cs-CZ" sz="2500" b="1" dirty="0">
                <a:solidFill>
                  <a:srgbClr val="FF0000"/>
                </a:solidFill>
                <a:hlinkClick r:id="rId5"/>
              </a:rPr>
              <a:t>https://www.psas.cz/spalovna-</a:t>
            </a:r>
            <a:r>
              <a:rPr lang="cs-CZ" sz="2500" b="1" dirty="0" err="1">
                <a:solidFill>
                  <a:srgbClr val="FF0000"/>
                </a:solidFill>
                <a:hlinkClick r:id="rId5"/>
              </a:rPr>
              <a:t>zevo</a:t>
            </a:r>
            <a:r>
              <a:rPr lang="cs-CZ" sz="2500" b="1" dirty="0">
                <a:solidFill>
                  <a:srgbClr val="FF0000"/>
                </a:solidFill>
              </a:rPr>
              <a:t>)  </a:t>
            </a:r>
          </a:p>
          <a:p>
            <a:pPr marL="0" indent="0">
              <a:buNone/>
            </a:pPr>
            <a:r>
              <a:rPr lang="cs-CZ" sz="2500" dirty="0">
                <a:solidFill>
                  <a:srgbClr val="000000"/>
                </a:solidFill>
              </a:rPr>
              <a:t>-</a:t>
            </a:r>
            <a:r>
              <a:rPr lang="cs-CZ" sz="2500" dirty="0">
                <a:solidFill>
                  <a:srgbClr val="FF0000"/>
                </a:solidFill>
              </a:rPr>
              <a:t> </a:t>
            </a:r>
            <a:r>
              <a:rPr lang="cs-CZ" sz="2500" dirty="0">
                <a:solidFill>
                  <a:schemeClr val="tx2"/>
                </a:solidFill>
              </a:rPr>
              <a:t>396,000 </a:t>
            </a:r>
            <a:r>
              <a:rPr lang="cs-CZ" sz="2500" dirty="0" err="1">
                <a:solidFill>
                  <a:schemeClr val="tx2"/>
                </a:solidFill>
              </a:rPr>
              <a:t>tonnes</a:t>
            </a:r>
            <a:r>
              <a:rPr lang="cs-CZ" sz="2500" dirty="0">
                <a:solidFill>
                  <a:schemeClr val="tx2"/>
                </a:solidFill>
              </a:rPr>
              <a:t>/</a:t>
            </a:r>
            <a:r>
              <a:rPr lang="cs-CZ" sz="2500" dirty="0" err="1">
                <a:solidFill>
                  <a:schemeClr val="tx2"/>
                </a:solidFill>
              </a:rPr>
              <a:t>year</a:t>
            </a:r>
            <a:r>
              <a:rPr lang="cs-CZ" sz="25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500" b="1" dirty="0">
                <a:solidFill>
                  <a:srgbClr val="FF0000"/>
                </a:solidFill>
              </a:rPr>
              <a:t>SAKO Brno (</a:t>
            </a:r>
            <a:r>
              <a:rPr lang="cs-CZ" sz="2400" b="1" dirty="0">
                <a:solidFill>
                  <a:srgbClr val="FF0000"/>
                </a:solidFill>
                <a:hlinkClick r:id="rId6"/>
              </a:rPr>
              <a:t>https://www.sako.cz/pro-</a:t>
            </a:r>
            <a:r>
              <a:rPr lang="cs-CZ" sz="2400" b="1" dirty="0" err="1">
                <a:solidFill>
                  <a:srgbClr val="FF0000"/>
                </a:solidFill>
                <a:hlinkClick r:id="rId6"/>
              </a:rPr>
              <a:t>brnaky</a:t>
            </a:r>
            <a:r>
              <a:rPr lang="cs-CZ" sz="2400" b="1" dirty="0">
                <a:solidFill>
                  <a:srgbClr val="FF0000"/>
                </a:solidFill>
                <a:hlinkClick r:id="rId6"/>
              </a:rPr>
              <a:t>/</a:t>
            </a:r>
            <a:r>
              <a:rPr lang="cs-CZ" sz="2400" b="1" dirty="0" err="1">
                <a:solidFill>
                  <a:srgbClr val="FF0000"/>
                </a:solidFill>
                <a:hlinkClick r:id="rId6"/>
              </a:rPr>
              <a:t>cz</a:t>
            </a:r>
            <a:r>
              <a:rPr lang="cs-CZ" sz="2400" b="1" dirty="0">
                <a:solidFill>
                  <a:srgbClr val="FF0000"/>
                </a:solidFill>
                <a:hlinkClick r:id="rId6"/>
              </a:rPr>
              <a:t>/801/</a:t>
            </a:r>
            <a:r>
              <a:rPr lang="cs-CZ" sz="2400" b="1" dirty="0" err="1">
                <a:solidFill>
                  <a:srgbClr val="FF0000"/>
                </a:solidFill>
                <a:hlinkClick r:id="rId6"/>
              </a:rPr>
              <a:t>energeticke</a:t>
            </a:r>
            <a:r>
              <a:rPr lang="cs-CZ" sz="2400" b="1" dirty="0">
                <a:solidFill>
                  <a:srgbClr val="FF0000"/>
                </a:solidFill>
                <a:hlinkClick r:id="rId6"/>
              </a:rPr>
              <a:t>-</a:t>
            </a:r>
            <a:r>
              <a:rPr lang="cs-CZ" sz="2400" b="1" dirty="0" err="1">
                <a:solidFill>
                  <a:srgbClr val="FF0000"/>
                </a:solidFill>
                <a:hlinkClick r:id="rId6"/>
              </a:rPr>
              <a:t>vyuziti</a:t>
            </a:r>
            <a:r>
              <a:rPr lang="cs-CZ" sz="2400" b="1" dirty="0">
                <a:solidFill>
                  <a:srgbClr val="FF0000"/>
                </a:solidFill>
                <a:hlinkClick r:id="rId6"/>
              </a:rPr>
              <a:t>-odpadu/</a:t>
            </a:r>
            <a:r>
              <a:rPr lang="cs-CZ" sz="2400" b="1" dirty="0">
                <a:solidFill>
                  <a:srgbClr val="FF0000"/>
                </a:solidFill>
              </a:rPr>
              <a:t>)</a:t>
            </a:r>
            <a:r>
              <a:rPr lang="cs-CZ" sz="2500" b="1" dirty="0">
                <a:solidFill>
                  <a:srgbClr val="FF0000"/>
                </a:solidFill>
              </a:rPr>
              <a:t>  </a:t>
            </a:r>
          </a:p>
          <a:p>
            <a:pPr marL="0" lvl="0" indent="0">
              <a:buNone/>
            </a:pPr>
            <a:r>
              <a:rPr lang="cs-CZ" sz="2500" dirty="0">
                <a:solidFill>
                  <a:srgbClr val="000000"/>
                </a:solidFill>
              </a:rPr>
              <a:t>-</a:t>
            </a:r>
            <a:r>
              <a:rPr lang="cs-CZ" sz="2500" dirty="0">
                <a:solidFill>
                  <a:srgbClr val="FF0000"/>
                </a:solidFill>
              </a:rPr>
              <a:t> </a:t>
            </a:r>
            <a:r>
              <a:rPr lang="cs-CZ" sz="2500" dirty="0">
                <a:solidFill>
                  <a:schemeClr val="tx2"/>
                </a:solidFill>
              </a:rPr>
              <a:t>248,000 </a:t>
            </a:r>
            <a:r>
              <a:rPr lang="cs-CZ" sz="2500" dirty="0" err="1">
                <a:solidFill>
                  <a:schemeClr val="tx2"/>
                </a:solidFill>
              </a:rPr>
              <a:t>tonnes</a:t>
            </a:r>
            <a:r>
              <a:rPr lang="cs-CZ" sz="2500" dirty="0">
                <a:solidFill>
                  <a:schemeClr val="tx2"/>
                </a:solidFill>
              </a:rPr>
              <a:t>/</a:t>
            </a:r>
            <a:r>
              <a:rPr lang="cs-CZ" sz="2500" dirty="0" err="1">
                <a:solidFill>
                  <a:schemeClr val="tx2"/>
                </a:solidFill>
              </a:rPr>
              <a:t>year</a:t>
            </a:r>
            <a:endParaRPr lang="en-GB" sz="13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13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3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10" name="Obrázek 9"/>
          <p:cNvPicPr/>
          <p:nvPr/>
        </p:nvPicPr>
        <p:blipFill rotWithShape="1">
          <a:blip r:embed="rId3"/>
          <a:srcRect l="6319" t="17246" r="55998" b="8058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15708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PŽP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D05B37"/>
      </a:accent1>
      <a:accent2>
        <a:srgbClr val="E4A427"/>
      </a:accent2>
      <a:accent3>
        <a:srgbClr val="0062AB"/>
      </a:accent3>
      <a:accent4>
        <a:srgbClr val="1DC1BC"/>
      </a:accent4>
      <a:accent5>
        <a:srgbClr val="99329C"/>
      </a:accent5>
      <a:accent6>
        <a:srgbClr val="56BD48"/>
      </a:accent6>
      <a:hlink>
        <a:srgbClr val="0062AB"/>
      </a:hlink>
      <a:folHlink>
        <a:srgbClr val="99329C"/>
      </a:folHlink>
    </a:clrScheme>
    <a:fontScheme name="ModF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ModFond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005C9F"/>
      </a:accent1>
      <a:accent2>
        <a:srgbClr val="A0BBD7"/>
      </a:accent2>
      <a:accent3>
        <a:srgbClr val="4D4D4F"/>
      </a:accent3>
      <a:accent4>
        <a:srgbClr val="3DA155"/>
      </a:accent4>
      <a:accent5>
        <a:srgbClr val="507E5F"/>
      </a:accent5>
      <a:accent6>
        <a:srgbClr val="95D036"/>
      </a:accent6>
      <a:hlink>
        <a:srgbClr val="005C9F"/>
      </a:hlink>
      <a:folHlink>
        <a:srgbClr val="99329C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9059</TotalTime>
  <Words>2424</Words>
  <Application>Microsoft Office PowerPoint</Application>
  <PresentationFormat>Širokoúhlá obrazovka</PresentationFormat>
  <Paragraphs>240</Paragraphs>
  <Slides>34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Gill Sans</vt:lpstr>
      <vt:lpstr>JohnSans Text Pro</vt:lpstr>
      <vt:lpstr>Segoe UI</vt:lpstr>
      <vt:lpstr>Motiv Office</vt:lpstr>
      <vt:lpstr>Operační program Životní prostředí 2021 – 2027  Dotace z OPŽP 2021 – 2027 - Fondy EU jako podpora financování projektů v oblasti udržitelnosti</vt:lpstr>
      <vt:lpstr>Source: ISOH – Integrated System of Waste Management, Ministry of the Environment, 2023      https://www.cenia.cz/publikace/statisticka-rocenka-zivotniho-prostredi-cr/statisticka-rocenka-zivotniho-prostredi-cr-2022/ </vt:lpstr>
      <vt:lpstr>Source: ISOH – Integrated System of Waste Management, Ministry of the Environment, 2023   https://www.cenia.cz/publikace/statisticka-rocenka-zivotniho-prostredi-cr/statisticka-rocenka-zivotniho-prostredi-cr-2022/ </vt:lpstr>
      <vt:lpstr>https://www.mzp.cz/C1257458002F0DC7/cz/odpady_podrubrika/$FILE/OODP-Metodika_indikatory_final-20221031.pdf</vt:lpstr>
      <vt:lpstr>2021 - packaging waste production and its management and treatment in Czechia Source: Ministry of the Environment, 2022 [tons] / (%)</vt:lpstr>
      <vt:lpstr>Source: ISOH – Integrated System of Waste Management, Ministry of the Environment, 2023</vt:lpstr>
      <vt:lpstr>Source: ISOH – Integrated System of Waste Management, Ministry of the Environment, 2023</vt:lpstr>
      <vt:lpstr>4 current Waste-2-Energy plants in the Czech Republic of capacity ~ 881,000 tonnes  </vt:lpstr>
      <vt:lpstr>Prezentace aplikace PowerPoint</vt:lpstr>
      <vt:lpstr>Newcomers into Waste-2-Energy field of Czechia  </vt:lpstr>
      <vt:lpstr>Waste-2-Energy Capacity versus Waste Czechia´s Production</vt:lpstr>
      <vt:lpstr>Prezentace aplikace PowerPoint</vt:lpstr>
      <vt:lpstr>Prezentace aplikace PowerPoint</vt:lpstr>
      <vt:lpstr>11 OPATŘENÍ v rámci Specifického cíle 1.5</vt:lpstr>
      <vt:lpstr>11 OPATŘENÍ v rámci Specifického cíle 1.5</vt:lpstr>
      <vt:lpstr>Aktuální výzvy: https://opzp.cz/nabidka-dotaci </vt:lpstr>
      <vt:lpstr>Aktuální výzvy: https://opzp.cz/nabidka-dotaci </vt:lpstr>
      <vt:lpstr>Základní podmínky podpory pro Specifický Cíl 1.5 - I</vt:lpstr>
      <vt:lpstr>Prezentace aplikace PowerPoint</vt:lpstr>
      <vt:lpstr>SC 1.5 Podpora přechodu na oběhové hospodářství účinně využívající zdroje</vt:lpstr>
      <vt:lpstr>Prezentace aplikace PowerPoint</vt:lpstr>
      <vt:lpstr>1.5.10 Budování a modernizace zařízení pro chemickou recyklaci odpadů  Vyhlášené podmínky výzvy č. 62: https://opzp.cz/dotace/62-vyzva/  </vt:lpstr>
      <vt:lpstr>1.5.10 Budování a modernizace zařízení pro chemickou recyklaci odpadů Podmínky vyhlášené podmínky výzvy č. 62 k 1. listopadu 2023. https://opzp.cz/dotace/62-vyzva/  </vt:lpstr>
      <vt:lpstr>Základní podmínky podpory pro Specifický Cíl 1.5 - III</vt:lpstr>
      <vt:lpstr>Specifický Cíl 1.5 – dokumenty k podávaném projektu I</vt:lpstr>
      <vt:lpstr>Prezentace aplikace PowerPoint</vt:lpstr>
      <vt:lpstr>1.5.1 Kompostéry pro předcházení vzniku komunálních odpadů</vt:lpstr>
      <vt:lpstr>1.5.1 Kompostéry pro předcházení vzniku komunálních odpadů  Míra podpory 70 % + 15 % (kompostéry obsahující recyklát); </vt:lpstr>
      <vt:lpstr>1.5.1 Kompostéry pro předcházení vzniku komunálních odpadů</vt:lpstr>
      <vt:lpstr>1.5.6 Třídicí a dotřiďovací systémy, vč. úpravy pro separaci ostatních odpadů</vt:lpstr>
      <vt:lpstr>Výzva č. 6/2023  Využití a zpracování biologicky rozložitelného odpadu</vt:lpstr>
      <vt:lpstr>Prezentace aplikace PowerPoint</vt:lpstr>
      <vt:lpstr>Prezentace aplikace PowerPoint</vt:lpstr>
      <vt:lpstr>Děkuji Vám za pozornost</vt:lpstr>
    </vt:vector>
  </TitlesOfParts>
  <Company>SFŽP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>OPŽP ČR 2021 - 2027</dc:subject>
  <dc:creator>jaromir.manhart@sfzp.cz</dc:creator>
  <cp:lastModifiedBy>Petr Večeře</cp:lastModifiedBy>
  <cp:revision>330</cp:revision>
  <cp:lastPrinted>2022-03-21T18:01:02Z</cp:lastPrinted>
  <dcterms:created xsi:type="dcterms:W3CDTF">2021-01-13T09:05:31Z</dcterms:created>
  <dcterms:modified xsi:type="dcterms:W3CDTF">2024-04-24T12:17:23Z</dcterms:modified>
  <cp:contentStatus>Finální znění pptx</cp:contentStatus>
</cp:coreProperties>
</file>